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media/image1.jpeg" ContentType="image/jpeg"/>
  <Override PartName="/ppt/media/image2.jpeg" ContentType="image/jpeg"/>
  <Override PartName="/ppt/media/image3.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mp4" ContentType="video/unknown"/>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1pPr>
    <a:lvl2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2pPr>
    <a:lvl3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3pPr>
    <a:lvl4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4pPr>
    <a:lvl5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5pPr>
    <a:lvl6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6pPr>
    <a:lvl7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7pPr>
    <a:lvl8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8pPr>
    <a:lvl9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8" name="Shape 108"/>
          <p:cNvSpPr/>
          <p:nvPr>
            <p:ph type="sldImg"/>
          </p:nvPr>
        </p:nvSpPr>
        <p:spPr>
          <a:xfrm>
            <a:off x="1143000" y="685800"/>
            <a:ext cx="4572000" cy="3429000"/>
          </a:xfrm>
          <a:prstGeom prst="rect">
            <a:avLst/>
          </a:prstGeom>
        </p:spPr>
        <p:txBody>
          <a:bodyPr/>
          <a:lstStyle/>
          <a:p>
            <a:pPr/>
          </a:p>
        </p:txBody>
      </p:sp>
      <p:sp>
        <p:nvSpPr>
          <p:cNvPr id="109" name="Shape 1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lnSpc>
        <a:spcPct val="120000"/>
      </a:lnSpc>
      <a:defRPr sz="1600">
        <a:latin typeface="+mn-lt"/>
        <a:ea typeface="+mn-ea"/>
        <a:cs typeface="+mn-cs"/>
        <a:sym typeface="Helvetica"/>
      </a:defRPr>
    </a:lvl1pPr>
    <a:lvl2pPr indent="228600" latinLnBrk="0">
      <a:lnSpc>
        <a:spcPct val="120000"/>
      </a:lnSpc>
      <a:defRPr sz="1600">
        <a:latin typeface="+mn-lt"/>
        <a:ea typeface="+mn-ea"/>
        <a:cs typeface="+mn-cs"/>
        <a:sym typeface="Helvetica"/>
      </a:defRPr>
    </a:lvl2pPr>
    <a:lvl3pPr indent="457200" latinLnBrk="0">
      <a:lnSpc>
        <a:spcPct val="120000"/>
      </a:lnSpc>
      <a:defRPr sz="1600">
        <a:latin typeface="+mn-lt"/>
        <a:ea typeface="+mn-ea"/>
        <a:cs typeface="+mn-cs"/>
        <a:sym typeface="Helvetica"/>
      </a:defRPr>
    </a:lvl3pPr>
    <a:lvl4pPr indent="685800" latinLnBrk="0">
      <a:lnSpc>
        <a:spcPct val="120000"/>
      </a:lnSpc>
      <a:defRPr sz="1600">
        <a:latin typeface="+mn-lt"/>
        <a:ea typeface="+mn-ea"/>
        <a:cs typeface="+mn-cs"/>
        <a:sym typeface="Helvetica"/>
      </a:defRPr>
    </a:lvl4pPr>
    <a:lvl5pPr indent="914400" latinLnBrk="0">
      <a:lnSpc>
        <a:spcPct val="120000"/>
      </a:lnSpc>
      <a:defRPr sz="1600">
        <a:latin typeface="+mn-lt"/>
        <a:ea typeface="+mn-ea"/>
        <a:cs typeface="+mn-cs"/>
        <a:sym typeface="Helvetica"/>
      </a:defRPr>
    </a:lvl5pPr>
    <a:lvl6pPr indent="1143000" latinLnBrk="0">
      <a:lnSpc>
        <a:spcPct val="120000"/>
      </a:lnSpc>
      <a:defRPr sz="1600">
        <a:latin typeface="+mn-lt"/>
        <a:ea typeface="+mn-ea"/>
        <a:cs typeface="+mn-cs"/>
        <a:sym typeface="Helvetica"/>
      </a:defRPr>
    </a:lvl6pPr>
    <a:lvl7pPr indent="1371600" latinLnBrk="0">
      <a:lnSpc>
        <a:spcPct val="120000"/>
      </a:lnSpc>
      <a:defRPr sz="1600">
        <a:latin typeface="+mn-lt"/>
        <a:ea typeface="+mn-ea"/>
        <a:cs typeface="+mn-cs"/>
        <a:sym typeface="Helvetica"/>
      </a:defRPr>
    </a:lvl7pPr>
    <a:lvl8pPr indent="1600200" latinLnBrk="0">
      <a:lnSpc>
        <a:spcPct val="120000"/>
      </a:lnSpc>
      <a:defRPr sz="1600">
        <a:latin typeface="+mn-lt"/>
        <a:ea typeface="+mn-ea"/>
        <a:cs typeface="+mn-cs"/>
        <a:sym typeface="Helvetica"/>
      </a:defRPr>
    </a:lvl8pPr>
    <a:lvl9pPr indent="1828800" latinLnBrk="0">
      <a:lnSpc>
        <a:spcPct val="120000"/>
      </a:lnSpc>
      <a:defRPr sz="1600">
        <a:latin typeface="+mn-lt"/>
        <a:ea typeface="+mn-ea"/>
        <a:cs typeface="+mn-cs"/>
        <a:sym typeface="Helvetica"/>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cocarto.com"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cocarto est un projet que nous avons démarré il y a un peu plus d’un an chez Codeurs en Liberté; je vais developper ce que nous entendons par chacun de ces termes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[Seconde sous-partie]</a:t>
            </a:r>
            <a:br/>
            <a:r>
              <a:t>Les données dans cocarto sont “propres”. Ou tout au moins, elles sont protégées contre certains types de défauts.</a:t>
            </a:r>
          </a:p>
          <a:p>
            <a:pPr/>
          </a:p>
          <a:p>
            <a:pPr/>
            <a:r>
              <a:t>Un des faits déclencheurs du projet à été quand nous avons vu des agents de l’administration s’échanger des fichiers csv avec une colonne “code insee”, qui une fois importée dans Excel, est interprétée comme un nombre.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Les couches dans cocarto, comme dans un SIG mais pas comme dans un tableur, sont configurées par type:</a:t>
            </a:r>
          </a:p>
          <a:p>
            <a:pPr marL="160421" indent="-160421">
              <a:buSzPct val="100000"/>
              <a:buChar char="-"/>
            </a:pPr>
            <a:r>
              <a:t>les nombres sont des nombres et les textes sont des textes;</a:t>
            </a:r>
          </a:p>
          <a:p>
            <a:pPr marL="160421" indent="-160421">
              <a:buSzPct val="100000"/>
              <a:buChar char="-"/>
            </a:pPr>
            <a:r>
              <a:t>surtout, les dates sont des dates, pas implicitement au format US ou FR, et les cases à cocher ne sont pas des nombres</a:t>
            </a:r>
          </a:p>
          <a:p>
            <a:pPr marL="160421" indent="-160421">
              <a:buSzPct val="100000"/>
              <a:buChar char="-"/>
            </a:pPr>
            <a:r>
              <a:t>de même, les listes de choix ne sont pas des textes libres</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Nous intégrons des tables de référence du code officiel géographique, pour les régions, départements et communes.</a:t>
            </a:r>
          </a:p>
          <a:p>
            <a:pPr/>
            <a:r>
              <a:t>Pour reprendre l’exemple des codes INSEE de communes, ça simplifie grandement l’ajout et ça empêche la plupart des erreurs.</a:t>
            </a:r>
          </a:p>
          <a:p>
            <a:pPr/>
            <a:r>
              <a:t>Nous prévoyons de permettre aux utilisateurs de gérer leurs propres données de références, spécifiques à leur administration ou à leur métier.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Souvent il faut travailler à partir de données existantes (par exemples fournies par un service SIG d’une autre administration).</a:t>
            </a:r>
          </a:p>
          <a:p>
            <a:pPr/>
            <a:r>
              <a:t>Nous gérons pour cela l’import de données, y compris depuis des serveur WFS. (par exemple dans ce cas il s’agit d’un serveur de la région île-de-france qui publie son plan vélo).</a:t>
            </a:r>
          </a:p>
          <a:p>
            <a:pPr/>
            <a:r>
              <a:t>On précise la sous-couche à importer puis la correpondance entre les attributs source et destination.</a:t>
            </a:r>
          </a:p>
          <a:p>
            <a:pPr/>
            <a:r>
              <a:t>On peut aussi préciser l’id de jointure pour faire un ré-import et conserver nos enrichissements existants.</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projet complet : observatoire du plan vélo île-de-france</a:t>
            </a:r>
          </a:p>
          <a:p>
            <a:pPr/>
            <a:r>
              <a:t>base géographique institutionnelle (WFS)</a:t>
            </a:r>
          </a:p>
          <a:p>
            <a:pPr/>
            <a:r>
              <a:t>enrichissement avec commentaires, observations sur le terrain</a:t>
            </a:r>
          </a:p>
          <a:p>
            <a:pPr/>
            <a:r>
              <a:t>mise-à-disposition en geojson pour le site web à destination du grand public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Comment est géré le projet? — Ou, plus concrètement, qui paye?</a:t>
            </a:r>
          </a:p>
          <a:p>
            <a:pPr/>
            <a:r>
              <a:t>cocarto est un logiciel libre et opensource, et auto-hébergeable.</a:t>
            </a:r>
          </a:p>
          <a:p>
            <a:pPr/>
            <a:r>
              <a:t>cocarto est construit de façon transparente par Codeurs en Liberté, notre petite société coopérative. Nous ne serons pas rachetés par un géant de la tech.</a:t>
            </a:r>
          </a:p>
          <a:p>
            <a:pPr/>
            <a:r>
              <a:rPr u="sng">
                <a:solidFill>
                  <a:schemeClr val="accent5"/>
                </a:solidFill>
                <a:uFill>
                  <a:solidFill>
                    <a:schemeClr val="accent5"/>
                  </a:solidFill>
                </a:uFill>
                <a:hlinkClick r:id="rId3" invalidUrl="" action="" tgtFrame="" tooltip="" history="1" highlightClick="0" endSnd="0"/>
              </a:rPr>
              <a:t>cocarto.com</a:t>
            </a:r>
            <a:r>
              <a:t> est géré par Codeurs en Liberté, est généralement gratuit, et on réfléchit aux limites raisonnables pour les “gros” projets. De foute façon, le marché “saas” pour ce genre de produit est forcément un marché premium. Notre but est de financer le développement par de l’accompagnement, du support et des développements spécifiques.</a:t>
            </a:r>
          </a:p>
          <a:p>
            <a:pP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cocarto est un site web, qui permet d’afficher des données à la fois sur une table et sur une carte.</a:t>
            </a:r>
          </a:p>
          <a:p>
            <a:pPr/>
            <a:r>
              <a:t>Sur la gauche, la table de données affiche, rangée par rangée, les données attributaires; sur la droite, les mêmes données sont représentées sur la cartes; chaque élément est directement modifiable à la fois sur la table et sur la carte.</a:t>
            </a:r>
            <a:br/>
            <a: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Ça n’engage à rien de dire qu’un outil est “ergonomique” ou “simple d’utilisation”. Qu’est-ce que ça veut dire pour nous?</a:t>
            </a:r>
          </a:p>
          <a:p>
            <a:pPr/>
            <a:r>
              <a:t>cocarto est utilisable sans formation en SIG. Si vous utilisez excel, vous savez déjà utiliser cocarto.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Collecter, améliorer et consolider la donnée. Pas pour faire des cartes prêtes à être publiées.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[Première sous-partie]</a:t>
            </a:r>
          </a:p>
          <a:p>
            <a:pPr/>
            <a:r>
              <a:t>Cocarto est multi-utilisateurs, dans les deux sens:</a:t>
            </a:r>
          </a:p>
          <a:p>
            <a:pPr/>
            <a:r>
              <a:t>- multi-utilisateurs en live</a:t>
            </a:r>
          </a:p>
          <a:p>
            <a:pPr/>
            <a:r>
              <a:t>- différents types d’utilisateurs, experts, citoyens, ou agents sur le terrain.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Cocarto permet la collaboration en direct d’un nombre indéfini d’utilisateurs sur la même carte. </a:t>
            </a:r>
          </a:p>
          <a:p>
            <a:pPr/>
            <a:r>
              <a:t>Toutes les modifications sont visibles instantanément. Les éditeurs peuvent voir en direct le curseur des autres utilisateurs sur la carte. Les points ajoutés apparaissent sur l’écran des autres utilisateurs.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On peut donner l’accès à d’autres utilisateurs avec des permissions configurables</a:t>
            </a:r>
          </a:p>
          <a:p>
            <a:pPr/>
            <a:r>
              <a:t>On peut aussi générer un lien d’accès qui permet de collaborer sans nécessiter de créer un compte : c’est un frein souvent constaté pour accueillir des contributeurs parfois un peu réticents.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r>
              <a:t>Pour faciliter encore plus les contributions, on a mis en place un formulaire simplifié sur mobile; il suffit de partager l’adresse web: pas besoin d’installer une application ou de créer de compte. Tout est synchronisé en direct.</a:t>
            </a:r>
          </a:p>
          <a:p>
            <a:pPr/>
            <a:r>
              <a:t>C’est utile dans les scénarios de crowdsourcing: par exemple, enercoop qui demande à ses membres de recenser les lieux d’implantation de panneaux solaires.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Un autre exemple d’utilisation: Paris en Selle</a:t>
            </a:r>
          </a:p>
          <a:p>
            <a:pPr/>
          </a:p>
          <a:p>
            <a:pPr/>
            <a:r>
              <a:t>Hackaton sur un weekend de saisie sur plusieurs tables de tous les tronçons cyclables de Paris; le but était de saisir l’intégralité du plan vélo à partir de [xx], pour avoir un outil de suivi à long terme. Plusieurs dizaines d’utilisateurs se sont partagé la tâche en parallèle.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p:spTree>
      <p:nvGrpSpPr>
        <p:cNvPr id="1" name=""/>
        <p:cNvGrpSpPr/>
        <p:nvPr/>
      </p:nvGrpSpPr>
      <p:grpSpPr>
        <a:xfrm>
          <a:off x="0" y="0"/>
          <a:ext cx="0" cy="0"/>
          <a:chOff x="0" y="0"/>
          <a:chExt cx="0" cy="0"/>
        </a:xfrm>
      </p:grpSpPr>
      <p:sp>
        <p:nvSpPr>
          <p:cNvPr id="1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NE_COLUMN_TEXT">
    <p:spTree>
      <p:nvGrpSpPr>
        <p:cNvPr id="1" name=""/>
        <p:cNvGrpSpPr/>
        <p:nvPr/>
      </p:nvGrpSpPr>
      <p:grpSpPr>
        <a:xfrm>
          <a:off x="0" y="0"/>
          <a:ext cx="0" cy="0"/>
          <a:chOff x="0" y="0"/>
          <a:chExt cx="0" cy="0"/>
        </a:xfrm>
      </p:grpSpPr>
      <p:sp>
        <p:nvSpPr>
          <p:cNvPr id="99" name="Texte du titre"/>
          <p:cNvSpPr txBox="1"/>
          <p:nvPr>
            <p:ph type="title"/>
          </p:nvPr>
        </p:nvSpPr>
        <p:spPr>
          <a:xfrm>
            <a:off x="311699" y="555600"/>
            <a:ext cx="2808001" cy="755700"/>
          </a:xfrm>
          <a:prstGeom prst="rect">
            <a:avLst/>
          </a:prstGeom>
        </p:spPr>
        <p:txBody>
          <a:bodyPr anchor="b"/>
          <a:lstStyle>
            <a:lvl1pPr>
              <a:defRPr sz="2400">
                <a:solidFill>
                  <a:srgbClr val="E6E6E6"/>
                </a:solidFill>
              </a:defRPr>
            </a:lvl1pPr>
          </a:lstStyle>
          <a:p>
            <a:pPr/>
            <a:r>
              <a:t>Texte du titre</a:t>
            </a:r>
          </a:p>
        </p:txBody>
      </p:sp>
      <p:sp>
        <p:nvSpPr>
          <p:cNvPr id="100" name="Texte niveau 1…"/>
          <p:cNvSpPr txBox="1"/>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Texte niveau 1</a:t>
            </a:r>
          </a:p>
          <a:p>
            <a:pPr lvl="1"/>
            <a:r>
              <a:t>Texte niveau 2</a:t>
            </a:r>
          </a:p>
          <a:p>
            <a:pPr lvl="2"/>
            <a:r>
              <a:t>Texte niveau 3</a:t>
            </a:r>
          </a:p>
          <a:p>
            <a:pPr lvl="3"/>
            <a:r>
              <a:t>Texte niveau 4</a:t>
            </a:r>
          </a:p>
          <a:p>
            <a:pPr lvl="4"/>
            <a:r>
              <a:t>Texte niveau 5</a:t>
            </a:r>
          </a:p>
        </p:txBody>
      </p:sp>
      <p:pic>
        <p:nvPicPr>
          <p:cNvPr id="101" name="Google Shape;55;p14" descr="Google Shape;55;p14"/>
          <p:cNvPicPr>
            <a:picLocks noChangeAspect="1"/>
          </p:cNvPicPr>
          <p:nvPr/>
        </p:nvPicPr>
        <p:blipFill>
          <a:blip r:embed="rId2">
            <a:extLst/>
          </a:blip>
          <a:stretch>
            <a:fillRect/>
          </a:stretch>
        </p:blipFill>
        <p:spPr>
          <a:xfrm>
            <a:off x="47599" y="4575224"/>
            <a:ext cx="981101" cy="574626"/>
          </a:xfrm>
          <a:prstGeom prst="rect">
            <a:avLst/>
          </a:prstGeom>
          <a:ln w="12700">
            <a:miter lim="400000"/>
          </a:ln>
        </p:spPr>
      </p:pic>
      <p:sp>
        <p:nvSpPr>
          <p:cNvPr id="10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Section header">
    <p:spTree>
      <p:nvGrpSpPr>
        <p:cNvPr id="1" name=""/>
        <p:cNvGrpSpPr/>
        <p:nvPr/>
      </p:nvGrpSpPr>
      <p:grpSpPr>
        <a:xfrm>
          <a:off x="0" y="0"/>
          <a:ext cx="0" cy="0"/>
          <a:chOff x="0" y="0"/>
          <a:chExt cx="0" cy="0"/>
        </a:xfrm>
      </p:grpSpPr>
      <p:pic>
        <p:nvPicPr>
          <p:cNvPr id="23" name="Google Shape;18;p7" descr="Google Shape;18;p7"/>
          <p:cNvPicPr>
            <a:picLocks noChangeAspect="1"/>
          </p:cNvPicPr>
          <p:nvPr/>
        </p:nvPicPr>
        <p:blipFill>
          <a:blip r:embed="rId2">
            <a:extLst/>
          </a:blip>
          <a:stretch>
            <a:fillRect/>
          </a:stretch>
        </p:blipFill>
        <p:spPr>
          <a:xfrm>
            <a:off x="4747750" y="152400"/>
            <a:ext cx="3924358" cy="4838702"/>
          </a:xfrm>
          <a:prstGeom prst="rect">
            <a:avLst/>
          </a:prstGeom>
          <a:ln w="12700">
            <a:miter lim="400000"/>
          </a:ln>
        </p:spPr>
      </p:pic>
      <p:sp>
        <p:nvSpPr>
          <p:cNvPr id="24" name="Texte du titre"/>
          <p:cNvSpPr txBox="1"/>
          <p:nvPr>
            <p:ph type="title"/>
          </p:nvPr>
        </p:nvSpPr>
        <p:spPr>
          <a:xfrm>
            <a:off x="457200" y="2074665"/>
            <a:ext cx="4111413" cy="994173"/>
          </a:xfrm>
          <a:prstGeom prst="rect">
            <a:avLst/>
          </a:prstGeom>
        </p:spPr>
        <p:txBody>
          <a:bodyPr lIns="68499" tIns="68499" rIns="68499" bIns="68499" anchor="ctr"/>
          <a:lstStyle>
            <a:lvl1pPr algn="ctr">
              <a:lnSpc>
                <a:spcPct val="90000"/>
              </a:lnSpc>
              <a:defRPr>
                <a:solidFill>
                  <a:srgbClr val="076356"/>
                </a:solidFill>
                <a:latin typeface="Georgia"/>
                <a:ea typeface="Georgia"/>
                <a:cs typeface="Georgia"/>
                <a:sym typeface="Georgia"/>
              </a:defRPr>
            </a:lvl1pPr>
          </a:lstStyle>
          <a:p>
            <a:pPr/>
            <a:r>
              <a:t>Texte du titre</a:t>
            </a:r>
          </a:p>
        </p:txBody>
      </p:sp>
      <p:pic>
        <p:nvPicPr>
          <p:cNvPr id="25" name="Google Shape;20;p7" descr="Google Shape;20;p7"/>
          <p:cNvPicPr>
            <a:picLocks noChangeAspect="1"/>
          </p:cNvPicPr>
          <p:nvPr/>
        </p:nvPicPr>
        <p:blipFill>
          <a:blip r:embed="rId3">
            <a:extLst/>
          </a:blip>
          <a:stretch>
            <a:fillRect/>
          </a:stretch>
        </p:blipFill>
        <p:spPr>
          <a:xfrm>
            <a:off x="1568450" y="770802"/>
            <a:ext cx="1601106" cy="863277"/>
          </a:xfrm>
          <a:prstGeom prst="rect">
            <a:avLst/>
          </a:prstGeom>
          <a:ln w="12700">
            <a:miter lim="400000"/>
          </a:ln>
        </p:spPr>
      </p:pic>
      <p:sp>
        <p:nvSpPr>
          <p:cNvPr id="2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u">
    <p:spTree>
      <p:nvGrpSpPr>
        <p:cNvPr id="1" name=""/>
        <p:cNvGrpSpPr/>
        <p:nvPr/>
      </p:nvGrpSpPr>
      <p:grpSpPr>
        <a:xfrm>
          <a:off x="0" y="0"/>
          <a:ext cx="0" cy="0"/>
          <a:chOff x="0" y="0"/>
          <a:chExt cx="0" cy="0"/>
        </a:xfrm>
      </p:grpSpPr>
      <p:pic>
        <p:nvPicPr>
          <p:cNvPr id="33" name="Google Shape;22;p8" descr="Google Shape;22;p8"/>
          <p:cNvPicPr>
            <a:picLocks noChangeAspect="1"/>
          </p:cNvPicPr>
          <p:nvPr/>
        </p:nvPicPr>
        <p:blipFill>
          <a:blip r:embed="rId2">
            <a:extLst/>
          </a:blip>
          <a:stretch>
            <a:fillRect/>
          </a:stretch>
        </p:blipFill>
        <p:spPr>
          <a:xfrm>
            <a:off x="7595521" y="45246"/>
            <a:ext cx="3680183" cy="4537911"/>
          </a:xfrm>
          <a:prstGeom prst="rect">
            <a:avLst/>
          </a:prstGeom>
          <a:ln w="12700">
            <a:miter lim="400000"/>
          </a:ln>
        </p:spPr>
      </p:pic>
      <p:sp>
        <p:nvSpPr>
          <p:cNvPr id="34" name="Texte du titre"/>
          <p:cNvSpPr txBox="1"/>
          <p:nvPr>
            <p:ph type="title"/>
          </p:nvPr>
        </p:nvSpPr>
        <p:spPr>
          <a:xfrm>
            <a:off x="628650" y="273843"/>
            <a:ext cx="6556765" cy="994173"/>
          </a:xfrm>
          <a:prstGeom prst="rect">
            <a:avLst/>
          </a:prstGeom>
        </p:spPr>
        <p:txBody>
          <a:bodyPr lIns="68499" tIns="68499" rIns="68499" bIns="68499" anchor="ctr"/>
          <a:lstStyle>
            <a:lvl1pPr algn="ctr">
              <a:lnSpc>
                <a:spcPct val="90000"/>
              </a:lnSpc>
              <a:defRPr>
                <a:solidFill>
                  <a:srgbClr val="076356"/>
                </a:solidFill>
                <a:latin typeface="Georgia"/>
                <a:ea typeface="Georgia"/>
                <a:cs typeface="Georgia"/>
                <a:sym typeface="Georgia"/>
              </a:defRPr>
            </a:lvl1pPr>
          </a:lstStyle>
          <a:p>
            <a:pPr/>
            <a:r>
              <a:t>Texte du titre</a:t>
            </a:r>
          </a:p>
        </p:txBody>
      </p:sp>
      <p:sp>
        <p:nvSpPr>
          <p:cNvPr id="35" name="Texte niveau 1…"/>
          <p:cNvSpPr txBox="1"/>
          <p:nvPr>
            <p:ph type="body" sz="quarter" idx="1"/>
          </p:nvPr>
        </p:nvSpPr>
        <p:spPr>
          <a:xfrm>
            <a:off x="628650" y="1369220"/>
            <a:ext cx="6556765" cy="501901"/>
          </a:xfrm>
          <a:prstGeom prst="rect">
            <a:avLst/>
          </a:prstGeom>
        </p:spPr>
        <p:txBody>
          <a:bodyPr lIns="68499" tIns="68499" rIns="68499" bIns="68499"/>
          <a:lstStyle>
            <a:lvl1pPr marL="228600" indent="-228600">
              <a:lnSpc>
                <a:spcPct val="100000"/>
              </a:lnSpc>
              <a:buClrTx/>
              <a:buSzTx/>
              <a:buFontTx/>
              <a:buNone/>
              <a:defRPr sz="1700">
                <a:solidFill>
                  <a:srgbClr val="535353"/>
                </a:solidFill>
                <a:latin typeface="Georgia"/>
                <a:ea typeface="Georgia"/>
                <a:cs typeface="Georgia"/>
                <a:sym typeface="Georgia"/>
              </a:defRPr>
            </a:lvl1pPr>
            <a:lvl2pPr marL="228600" indent="457200">
              <a:lnSpc>
                <a:spcPct val="100000"/>
              </a:lnSpc>
              <a:buClrTx/>
              <a:buSzTx/>
              <a:buFontTx/>
              <a:buNone/>
              <a:defRPr sz="1700">
                <a:solidFill>
                  <a:srgbClr val="535353"/>
                </a:solidFill>
                <a:latin typeface="Georgia"/>
                <a:ea typeface="Georgia"/>
                <a:cs typeface="Georgia"/>
                <a:sym typeface="Georgia"/>
              </a:defRPr>
            </a:lvl2pPr>
            <a:lvl3pPr marL="228600" indent="914400">
              <a:lnSpc>
                <a:spcPct val="100000"/>
              </a:lnSpc>
              <a:buClrTx/>
              <a:buSzTx/>
              <a:buFontTx/>
              <a:buNone/>
              <a:defRPr sz="1700">
                <a:solidFill>
                  <a:srgbClr val="535353"/>
                </a:solidFill>
                <a:latin typeface="Georgia"/>
                <a:ea typeface="Georgia"/>
                <a:cs typeface="Georgia"/>
                <a:sym typeface="Georgia"/>
              </a:defRPr>
            </a:lvl3pPr>
            <a:lvl4pPr marL="1884679" indent="-474979">
              <a:lnSpc>
                <a:spcPct val="100000"/>
              </a:lnSpc>
              <a:buClrTx/>
              <a:buSzPts val="1700"/>
              <a:buFontTx/>
              <a:buChar char="•"/>
              <a:defRPr sz="1700">
                <a:solidFill>
                  <a:srgbClr val="535353"/>
                </a:solidFill>
                <a:latin typeface="Georgia"/>
                <a:ea typeface="Georgia"/>
                <a:cs typeface="Georgia"/>
                <a:sym typeface="Georgia"/>
              </a:defRPr>
            </a:lvl4pPr>
            <a:lvl5pPr marL="2341879" indent="-474979">
              <a:lnSpc>
                <a:spcPct val="100000"/>
              </a:lnSpc>
              <a:buClrTx/>
              <a:buSzPts val="1700"/>
              <a:buFontTx/>
              <a:buChar char="•"/>
              <a:defRPr sz="1700">
                <a:solidFill>
                  <a:srgbClr val="535353"/>
                </a:solidFill>
                <a:latin typeface="Georgia"/>
                <a:ea typeface="Georgia"/>
                <a:cs typeface="Georgia"/>
                <a:sym typeface="Georgia"/>
              </a:defRPr>
            </a:lvl5pPr>
          </a:lstStyle>
          <a:p>
            <a:pPr/>
            <a:r>
              <a:t>Texte niveau 1</a:t>
            </a:r>
          </a:p>
          <a:p>
            <a:pPr lvl="1"/>
            <a:r>
              <a:t>Texte niveau 2</a:t>
            </a:r>
          </a:p>
          <a:p>
            <a:pPr lvl="2"/>
            <a:r>
              <a:t>Texte niveau 3</a:t>
            </a:r>
          </a:p>
          <a:p>
            <a:pPr lvl="3"/>
            <a:r>
              <a:t>Texte niveau 4</a:t>
            </a:r>
          </a:p>
          <a:p>
            <a:pPr lvl="4"/>
            <a:r>
              <a:t>Texte niveau 5</a:t>
            </a:r>
          </a:p>
        </p:txBody>
      </p:sp>
      <p:sp>
        <p:nvSpPr>
          <p:cNvPr id="36" name="Numéro de diapositive"/>
          <p:cNvSpPr txBox="1"/>
          <p:nvPr>
            <p:ph type="sldNum" sz="quarter" idx="2"/>
          </p:nvPr>
        </p:nvSpPr>
        <p:spPr>
          <a:xfrm>
            <a:off x="54864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p:bg>
      <p:bgPr>
        <a:solidFill>
          <a:srgbClr val="F3EFE2"/>
        </a:solidFill>
      </p:bgPr>
    </p:bg>
    <p:spTree>
      <p:nvGrpSpPr>
        <p:cNvPr id="1" name=""/>
        <p:cNvGrpSpPr/>
        <p:nvPr/>
      </p:nvGrpSpPr>
      <p:grpSpPr>
        <a:xfrm>
          <a:off x="0" y="0"/>
          <a:ext cx="0" cy="0"/>
          <a:chOff x="0" y="0"/>
          <a:chExt cx="0" cy="0"/>
        </a:xfrm>
      </p:grpSpPr>
      <p:sp>
        <p:nvSpPr>
          <p:cNvPr id="43" name="Texte du titre"/>
          <p:cNvSpPr txBox="1"/>
          <p:nvPr>
            <p:ph type="title"/>
          </p:nvPr>
        </p:nvSpPr>
        <p:spPr>
          <a:xfrm>
            <a:off x="490249" y="1030485"/>
            <a:ext cx="8163502" cy="1100220"/>
          </a:xfrm>
          <a:prstGeom prst="rect">
            <a:avLst/>
          </a:prstGeom>
        </p:spPr>
        <p:txBody>
          <a:bodyPr anchor="ctr"/>
          <a:lstStyle>
            <a:lvl1pPr algn="ctr">
              <a:lnSpc>
                <a:spcPct val="90000"/>
              </a:lnSpc>
              <a:defRPr>
                <a:solidFill>
                  <a:srgbClr val="076356"/>
                </a:solidFill>
                <a:latin typeface="Georgia"/>
                <a:ea typeface="Georgia"/>
                <a:cs typeface="Georgia"/>
                <a:sym typeface="Georgia"/>
              </a:defRPr>
            </a:lvl1pPr>
          </a:lstStyle>
          <a:p>
            <a:pPr/>
            <a:r>
              <a:t>Texte du titre</a:t>
            </a:r>
          </a:p>
        </p:txBody>
      </p:sp>
      <p:pic>
        <p:nvPicPr>
          <p:cNvPr id="44" name="Google Shape;28;p15" descr="Google Shape;28;p15"/>
          <p:cNvPicPr>
            <a:picLocks noChangeAspect="1"/>
          </p:cNvPicPr>
          <p:nvPr/>
        </p:nvPicPr>
        <p:blipFill>
          <a:blip r:embed="rId2">
            <a:extLst/>
          </a:blip>
          <a:stretch>
            <a:fillRect/>
          </a:stretch>
        </p:blipFill>
        <p:spPr>
          <a:xfrm>
            <a:off x="1879" y="4566670"/>
            <a:ext cx="981101" cy="574626"/>
          </a:xfrm>
          <a:prstGeom prst="rect">
            <a:avLst/>
          </a:prstGeom>
          <a:ln w="12700">
            <a:miter lim="400000"/>
          </a:ln>
        </p:spPr>
      </p:pic>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F3EFE2"/>
        </a:solidFill>
      </p:bgPr>
    </p:bg>
    <p:spTree>
      <p:nvGrpSpPr>
        <p:cNvPr id="1" name=""/>
        <p:cNvGrpSpPr/>
        <p:nvPr/>
      </p:nvGrpSpPr>
      <p:grpSpPr>
        <a:xfrm>
          <a:off x="0" y="0"/>
          <a:ext cx="0" cy="0"/>
          <a:chOff x="0" y="0"/>
          <a:chExt cx="0" cy="0"/>
        </a:xfrm>
      </p:grpSpPr>
      <p:sp>
        <p:nvSpPr>
          <p:cNvPr id="52" name="Texte du titre"/>
          <p:cNvSpPr txBox="1"/>
          <p:nvPr>
            <p:ph type="title"/>
          </p:nvPr>
        </p:nvSpPr>
        <p:spPr>
          <a:xfrm>
            <a:off x="311699" y="445025"/>
            <a:ext cx="8520602" cy="572701"/>
          </a:xfrm>
          <a:prstGeom prst="rect">
            <a:avLst/>
          </a:prstGeom>
        </p:spPr>
        <p:txBody>
          <a:bodyPr/>
          <a:lstStyle>
            <a:lvl1pPr algn="ctr">
              <a:lnSpc>
                <a:spcPct val="90000"/>
              </a:lnSpc>
              <a:defRPr>
                <a:solidFill>
                  <a:srgbClr val="076356"/>
                </a:solidFill>
                <a:latin typeface="Georgia"/>
                <a:ea typeface="Georgia"/>
                <a:cs typeface="Georgia"/>
                <a:sym typeface="Georgia"/>
              </a:defRPr>
            </a:lvl1pPr>
          </a:lstStyle>
          <a:p>
            <a:pPr/>
            <a:r>
              <a:t>Texte du titre</a:t>
            </a:r>
          </a:p>
        </p:txBody>
      </p:sp>
      <p:sp>
        <p:nvSpPr>
          <p:cNvPr id="53" name="Texte niveau 1…"/>
          <p:cNvSpPr txBox="1"/>
          <p:nvPr>
            <p:ph type="body" idx="1"/>
          </p:nvPr>
        </p:nvSpPr>
        <p:spPr>
          <a:xfrm>
            <a:off x="311699" y="1152475"/>
            <a:ext cx="8520602" cy="3416400"/>
          </a:xfrm>
          <a:prstGeom prst="rect">
            <a:avLst/>
          </a:prstGeom>
        </p:spPr>
        <p:txBody>
          <a:bodyPr/>
          <a:lstStyle>
            <a:lvl1pPr>
              <a:buClr>
                <a:srgbClr val="076356"/>
              </a:buClr>
              <a:defRPr>
                <a:solidFill>
                  <a:srgbClr val="076356"/>
                </a:solidFill>
              </a:defRPr>
            </a:lvl1pPr>
            <a:lvl2pPr>
              <a:buClr>
                <a:srgbClr val="076356"/>
              </a:buClr>
              <a:defRPr>
                <a:solidFill>
                  <a:srgbClr val="076356"/>
                </a:solidFill>
              </a:defRPr>
            </a:lvl2pPr>
            <a:lvl3pPr>
              <a:buClr>
                <a:srgbClr val="076356"/>
              </a:buClr>
              <a:defRPr>
                <a:solidFill>
                  <a:srgbClr val="076356"/>
                </a:solidFill>
              </a:defRPr>
            </a:lvl3pPr>
            <a:lvl4pPr>
              <a:buClr>
                <a:srgbClr val="076356"/>
              </a:buClr>
              <a:defRPr>
                <a:solidFill>
                  <a:srgbClr val="076356"/>
                </a:solidFill>
              </a:defRPr>
            </a:lvl4pPr>
            <a:lvl5pPr>
              <a:buClr>
                <a:srgbClr val="076356"/>
              </a:buClr>
              <a:defRPr>
                <a:solidFill>
                  <a:srgbClr val="076356"/>
                </a:solidFill>
              </a:defRPr>
            </a:lvl5pPr>
          </a:lstStyle>
          <a:p>
            <a:pPr/>
            <a:r>
              <a:t>Texte niveau 1</a:t>
            </a:r>
          </a:p>
          <a:p>
            <a:pPr lvl="1"/>
            <a:r>
              <a:t>Texte niveau 2</a:t>
            </a:r>
          </a:p>
          <a:p>
            <a:pPr lvl="2"/>
            <a:r>
              <a:t>Texte niveau 3</a:t>
            </a:r>
          </a:p>
          <a:p>
            <a:pPr lvl="3"/>
            <a:r>
              <a:t>Texte niveau 4</a:t>
            </a:r>
          </a:p>
          <a:p>
            <a:pPr lvl="4"/>
            <a:r>
              <a:t>Texte niveau 5</a:t>
            </a:r>
          </a:p>
        </p:txBody>
      </p:sp>
      <p:pic>
        <p:nvPicPr>
          <p:cNvPr id="54" name="Google Shape;33;p9" descr="Google Shape;33;p9"/>
          <p:cNvPicPr>
            <a:picLocks noChangeAspect="1"/>
          </p:cNvPicPr>
          <p:nvPr/>
        </p:nvPicPr>
        <p:blipFill>
          <a:blip r:embed="rId2">
            <a:extLst/>
          </a:blip>
          <a:stretch>
            <a:fillRect/>
          </a:stretch>
        </p:blipFill>
        <p:spPr>
          <a:xfrm>
            <a:off x="0" y="4568874"/>
            <a:ext cx="981100" cy="574626"/>
          </a:xfrm>
          <a:prstGeom prst="rect">
            <a:avLst/>
          </a:prstGeom>
          <a:ln w="12700">
            <a:miter lim="400000"/>
          </a:ln>
        </p:spPr>
      </p:pic>
      <p:sp>
        <p:nvSpPr>
          <p:cNvPr id="5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Section header 2">
    <p:spTree>
      <p:nvGrpSpPr>
        <p:cNvPr id="1" name=""/>
        <p:cNvGrpSpPr/>
        <p:nvPr/>
      </p:nvGrpSpPr>
      <p:grpSpPr>
        <a:xfrm>
          <a:off x="0" y="0"/>
          <a:ext cx="0" cy="0"/>
          <a:chOff x="0" y="0"/>
          <a:chExt cx="0" cy="0"/>
        </a:xfrm>
      </p:grpSpPr>
      <p:pic>
        <p:nvPicPr>
          <p:cNvPr id="62" name="Google Shape;36;p10" descr="Google Shape;36;p10"/>
          <p:cNvPicPr>
            <a:picLocks noChangeAspect="1"/>
          </p:cNvPicPr>
          <p:nvPr/>
        </p:nvPicPr>
        <p:blipFill>
          <a:blip r:embed="rId2">
            <a:extLst/>
          </a:blip>
          <a:stretch>
            <a:fillRect/>
          </a:stretch>
        </p:blipFill>
        <p:spPr>
          <a:xfrm>
            <a:off x="7595521" y="45246"/>
            <a:ext cx="3680183" cy="4537911"/>
          </a:xfrm>
          <a:prstGeom prst="rect">
            <a:avLst/>
          </a:prstGeom>
          <a:ln w="12700">
            <a:miter lim="400000"/>
          </a:ln>
        </p:spPr>
      </p:pic>
      <p:sp>
        <p:nvSpPr>
          <p:cNvPr id="63" name="Texte niveau 1…"/>
          <p:cNvSpPr txBox="1"/>
          <p:nvPr>
            <p:ph type="body" sz="quarter" idx="1"/>
          </p:nvPr>
        </p:nvSpPr>
        <p:spPr>
          <a:xfrm>
            <a:off x="628650" y="2063251"/>
            <a:ext cx="7886700" cy="1016998"/>
          </a:xfrm>
          <a:prstGeom prst="rect">
            <a:avLst/>
          </a:prstGeom>
        </p:spPr>
        <p:txBody>
          <a:bodyPr lIns="68499" tIns="68499" rIns="68499" bIns="68499"/>
          <a:lstStyle>
            <a:lvl1pPr marL="0" indent="0" algn="ctr">
              <a:lnSpc>
                <a:spcPct val="90000"/>
              </a:lnSpc>
              <a:buClrTx/>
              <a:buSzTx/>
              <a:buFontTx/>
              <a:buNone/>
              <a:defRPr sz="2800">
                <a:solidFill>
                  <a:srgbClr val="076356"/>
                </a:solidFill>
                <a:latin typeface="Georgia"/>
                <a:ea typeface="Georgia"/>
                <a:cs typeface="Georgia"/>
                <a:sym typeface="Georgia"/>
              </a:defRPr>
            </a:lvl1pPr>
            <a:lvl2pPr marL="0" indent="685800" algn="ctr">
              <a:lnSpc>
                <a:spcPct val="90000"/>
              </a:lnSpc>
              <a:buClrTx/>
              <a:buSzTx/>
              <a:buFontTx/>
              <a:buNone/>
              <a:defRPr sz="2800">
                <a:solidFill>
                  <a:srgbClr val="076356"/>
                </a:solidFill>
                <a:latin typeface="Georgia"/>
                <a:ea typeface="Georgia"/>
                <a:cs typeface="Georgia"/>
                <a:sym typeface="Georgia"/>
              </a:defRPr>
            </a:lvl2pPr>
            <a:lvl3pPr marL="0" indent="1143000" algn="ctr">
              <a:lnSpc>
                <a:spcPct val="90000"/>
              </a:lnSpc>
              <a:buClrTx/>
              <a:buSzTx/>
              <a:buFontTx/>
              <a:buNone/>
              <a:defRPr sz="2800">
                <a:solidFill>
                  <a:srgbClr val="076356"/>
                </a:solidFill>
                <a:latin typeface="Georgia"/>
                <a:ea typeface="Georgia"/>
                <a:cs typeface="Georgia"/>
                <a:sym typeface="Georgia"/>
              </a:defRPr>
            </a:lvl3pPr>
            <a:lvl4pPr marL="0" indent="1409700" algn="ctr">
              <a:lnSpc>
                <a:spcPct val="90000"/>
              </a:lnSpc>
              <a:buClrTx/>
              <a:buSzTx/>
              <a:buFontTx/>
              <a:buNone/>
              <a:defRPr sz="2800">
                <a:solidFill>
                  <a:srgbClr val="076356"/>
                </a:solidFill>
                <a:latin typeface="Georgia"/>
                <a:ea typeface="Georgia"/>
                <a:cs typeface="Georgia"/>
                <a:sym typeface="Georgia"/>
              </a:defRPr>
            </a:lvl4pPr>
            <a:lvl5pPr marL="0" indent="1866900" algn="ctr">
              <a:lnSpc>
                <a:spcPct val="90000"/>
              </a:lnSpc>
              <a:buClrTx/>
              <a:buSzTx/>
              <a:buFontTx/>
              <a:buNone/>
              <a:defRPr sz="2800">
                <a:solidFill>
                  <a:srgbClr val="076356"/>
                </a:solidFill>
                <a:latin typeface="Georgia"/>
                <a:ea typeface="Georgia"/>
                <a:cs typeface="Georgia"/>
                <a:sym typeface="Georgia"/>
              </a:defRPr>
            </a:lvl5pPr>
          </a:lstStyle>
          <a:p>
            <a:pPr/>
            <a:r>
              <a:t>Texte niveau 1</a:t>
            </a:r>
          </a:p>
          <a:p>
            <a:pPr lvl="1"/>
            <a:r>
              <a:t>Texte niveau 2</a:t>
            </a:r>
          </a:p>
          <a:p>
            <a:pPr lvl="2"/>
            <a:r>
              <a:t>Texte niveau 3</a:t>
            </a:r>
          </a:p>
          <a:p>
            <a:pPr lvl="3"/>
            <a:r>
              <a:t>Texte niveau 4</a:t>
            </a:r>
          </a:p>
          <a:p>
            <a:pPr lvl="4"/>
            <a:r>
              <a:t>Texte niveau 5</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71" name="Google Shape;40;p11" descr="Google Shape;40;p11"/>
          <p:cNvPicPr>
            <a:picLocks noChangeAspect="1"/>
          </p:cNvPicPr>
          <p:nvPr/>
        </p:nvPicPr>
        <p:blipFill>
          <a:blip r:embed="rId2">
            <a:extLst/>
          </a:blip>
          <a:stretch>
            <a:fillRect/>
          </a:stretch>
        </p:blipFill>
        <p:spPr>
          <a:xfrm>
            <a:off x="47599" y="4568874"/>
            <a:ext cx="981101" cy="574626"/>
          </a:xfrm>
          <a:prstGeom prst="rect">
            <a:avLst/>
          </a:prstGeom>
          <a:ln w="12700">
            <a:miter lim="400000"/>
          </a:ln>
        </p:spPr>
      </p:pic>
      <p:sp>
        <p:nvSpPr>
          <p:cNvPr id="7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spTree>
      <p:nvGrpSpPr>
        <p:cNvPr id="1" name=""/>
        <p:cNvGrpSpPr/>
        <p:nvPr/>
      </p:nvGrpSpPr>
      <p:grpSpPr>
        <a:xfrm>
          <a:off x="0" y="0"/>
          <a:ext cx="0" cy="0"/>
          <a:chOff x="0" y="0"/>
          <a:chExt cx="0" cy="0"/>
        </a:xfrm>
      </p:grpSpPr>
      <p:sp>
        <p:nvSpPr>
          <p:cNvPr id="79" name="Texte du titre"/>
          <p:cNvSpPr txBox="1"/>
          <p:nvPr>
            <p:ph type="title"/>
          </p:nvPr>
        </p:nvSpPr>
        <p:spPr>
          <a:xfrm>
            <a:off x="311699" y="445025"/>
            <a:ext cx="8520602" cy="572701"/>
          </a:xfrm>
          <a:prstGeom prst="rect">
            <a:avLst/>
          </a:prstGeom>
        </p:spPr>
        <p:txBody>
          <a:bodyPr/>
          <a:lstStyle>
            <a:lvl1pPr>
              <a:defRPr>
                <a:solidFill>
                  <a:srgbClr val="C8D41A"/>
                </a:solidFill>
              </a:defRPr>
            </a:lvl1pPr>
          </a:lstStyle>
          <a:p>
            <a:pPr/>
            <a:r>
              <a:t>Texte du titre</a:t>
            </a:r>
          </a:p>
        </p:txBody>
      </p:sp>
      <p:sp>
        <p:nvSpPr>
          <p:cNvPr id="80" name="Texte niveau 1…"/>
          <p:cNvSpPr txBox="1"/>
          <p:nvPr>
            <p:ph type="body" sz="half" idx="1"/>
          </p:nvPr>
        </p:nvSpPr>
        <p:spPr>
          <a:xfrm>
            <a:off x="311699" y="1152475"/>
            <a:ext cx="3999902" cy="3416400"/>
          </a:xfrm>
          <a:prstGeom prst="rect">
            <a:avLst/>
          </a:prstGeom>
        </p:spPr>
        <p:txBody>
          <a:bodyPr/>
          <a:lstStyle>
            <a:lvl1pPr indent="-317500">
              <a:buClr>
                <a:srgbClr val="076356"/>
              </a:buClr>
              <a:buSzPts val="1400"/>
              <a:defRPr sz="1400">
                <a:solidFill>
                  <a:srgbClr val="076356"/>
                </a:solidFill>
              </a:defRPr>
            </a:lvl1pPr>
            <a:lvl2pPr marL="965200" indent="-355600">
              <a:buClr>
                <a:srgbClr val="076356"/>
              </a:buClr>
              <a:buSzPts val="1400"/>
              <a:defRPr sz="1400">
                <a:solidFill>
                  <a:srgbClr val="076356"/>
                </a:solidFill>
              </a:defRPr>
            </a:lvl2pPr>
            <a:lvl3pPr marL="1422400" indent="-355600">
              <a:buClr>
                <a:srgbClr val="076356"/>
              </a:buClr>
              <a:buSzPts val="1400"/>
              <a:defRPr sz="1400">
                <a:solidFill>
                  <a:srgbClr val="076356"/>
                </a:solidFill>
              </a:defRPr>
            </a:lvl3pPr>
            <a:lvl4pPr marL="1879600" indent="-355600">
              <a:buClr>
                <a:srgbClr val="076356"/>
              </a:buClr>
              <a:buSzPts val="1400"/>
              <a:defRPr sz="1400">
                <a:solidFill>
                  <a:srgbClr val="076356"/>
                </a:solidFill>
              </a:defRPr>
            </a:lvl4pPr>
            <a:lvl5pPr marL="2336800" indent="-355600">
              <a:buClr>
                <a:srgbClr val="076356"/>
              </a:buClr>
              <a:buSzPts val="1400"/>
              <a:defRPr sz="1400">
                <a:solidFill>
                  <a:srgbClr val="076356"/>
                </a:solidFill>
              </a:defRPr>
            </a:lvl5pPr>
          </a:lstStyle>
          <a:p>
            <a:pPr/>
            <a:r>
              <a:t>Texte niveau 1</a:t>
            </a:r>
          </a:p>
          <a:p>
            <a:pPr lvl="1"/>
            <a:r>
              <a:t>Texte niveau 2</a:t>
            </a:r>
          </a:p>
          <a:p>
            <a:pPr lvl="2"/>
            <a:r>
              <a:t>Texte niveau 3</a:t>
            </a:r>
          </a:p>
          <a:p>
            <a:pPr lvl="3"/>
            <a:r>
              <a:t>Texte niveau 4</a:t>
            </a:r>
          </a:p>
          <a:p>
            <a:pPr lvl="4"/>
            <a:r>
              <a:t>Texte niveau 5</a:t>
            </a:r>
          </a:p>
        </p:txBody>
      </p:sp>
      <p:sp>
        <p:nvSpPr>
          <p:cNvPr id="81" name="Google Shape;44;p12"/>
          <p:cNvSpPr txBox="1"/>
          <p:nvPr>
            <p:ph type="body" sz="half" idx="21"/>
          </p:nvPr>
        </p:nvSpPr>
        <p:spPr>
          <a:xfrm>
            <a:off x="4832399" y="1152475"/>
            <a:ext cx="3999902" cy="3416400"/>
          </a:xfrm>
          <a:prstGeom prst="rect">
            <a:avLst/>
          </a:prstGeom>
        </p:spPr>
        <p:txBody>
          <a:bodyPr/>
          <a:lstStyle/>
          <a:p>
            <a:pPr indent="-317500" algn="ctr">
              <a:buClr>
                <a:srgbClr val="076356"/>
              </a:buClr>
              <a:buSzPts val="1400"/>
              <a:defRPr sz="1400">
                <a:solidFill>
                  <a:srgbClr val="535353"/>
                </a:solidFill>
                <a:latin typeface="Verdana"/>
                <a:ea typeface="Verdana"/>
                <a:cs typeface="Verdana"/>
                <a:sym typeface="Verdana"/>
              </a:defRPr>
            </a:pPr>
          </a:p>
        </p:txBody>
      </p:sp>
      <p:pic>
        <p:nvPicPr>
          <p:cNvPr id="82" name="Google Shape;46;p12" descr="Google Shape;46;p12"/>
          <p:cNvPicPr>
            <a:picLocks noChangeAspect="1"/>
          </p:cNvPicPr>
          <p:nvPr/>
        </p:nvPicPr>
        <p:blipFill>
          <a:blip r:embed="rId2">
            <a:extLst/>
          </a:blip>
          <a:stretch>
            <a:fillRect/>
          </a:stretch>
        </p:blipFill>
        <p:spPr>
          <a:xfrm>
            <a:off x="47599" y="4575224"/>
            <a:ext cx="981101" cy="574626"/>
          </a:xfrm>
          <a:prstGeom prst="rect">
            <a:avLst/>
          </a:prstGeom>
          <a:ln w="12700">
            <a:miter lim="400000"/>
          </a:ln>
        </p:spPr>
      </p:pic>
      <p:sp>
        <p:nvSpPr>
          <p:cNvPr id="8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ONLY">
    <p:spTree>
      <p:nvGrpSpPr>
        <p:cNvPr id="1" name=""/>
        <p:cNvGrpSpPr/>
        <p:nvPr/>
      </p:nvGrpSpPr>
      <p:grpSpPr>
        <a:xfrm>
          <a:off x="0" y="0"/>
          <a:ext cx="0" cy="0"/>
          <a:chOff x="0" y="0"/>
          <a:chExt cx="0" cy="0"/>
        </a:xfrm>
      </p:grpSpPr>
      <p:sp>
        <p:nvSpPr>
          <p:cNvPr id="90" name="Texte du titre"/>
          <p:cNvSpPr txBox="1"/>
          <p:nvPr>
            <p:ph type="title"/>
          </p:nvPr>
        </p:nvSpPr>
        <p:spPr>
          <a:xfrm>
            <a:off x="311699" y="445025"/>
            <a:ext cx="8520602" cy="572701"/>
          </a:xfrm>
          <a:prstGeom prst="rect">
            <a:avLst/>
          </a:prstGeom>
        </p:spPr>
        <p:txBody>
          <a:bodyPr/>
          <a:lstStyle>
            <a:lvl1pPr>
              <a:defRPr>
                <a:solidFill>
                  <a:srgbClr val="076356"/>
                </a:solidFill>
              </a:defRPr>
            </a:lvl1pPr>
          </a:lstStyle>
          <a:p>
            <a:pPr/>
            <a:r>
              <a:t>Texte du titre</a:t>
            </a:r>
          </a:p>
        </p:txBody>
      </p:sp>
      <p:pic>
        <p:nvPicPr>
          <p:cNvPr id="91" name="Google Shape;50;p13" descr="Google Shape;50;p13"/>
          <p:cNvPicPr>
            <a:picLocks noChangeAspect="1"/>
          </p:cNvPicPr>
          <p:nvPr/>
        </p:nvPicPr>
        <p:blipFill>
          <a:blip r:embed="rId2">
            <a:extLst/>
          </a:blip>
          <a:stretch>
            <a:fillRect/>
          </a:stretch>
        </p:blipFill>
        <p:spPr>
          <a:xfrm>
            <a:off x="47599" y="4581574"/>
            <a:ext cx="981101" cy="574626"/>
          </a:xfrm>
          <a:prstGeom prst="rect">
            <a:avLst/>
          </a:prstGeom>
          <a:ln w="12700">
            <a:miter lim="400000"/>
          </a:ln>
        </p:spPr>
      </p:pic>
      <p:sp>
        <p:nvSpPr>
          <p:cNvPr id="9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image" Target="../media/image3.jpe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grpSp>
        <p:nvGrpSpPr>
          <p:cNvPr id="6" name="Google Shape;11;p6"/>
          <p:cNvGrpSpPr/>
          <p:nvPr/>
        </p:nvGrpSpPr>
        <p:grpSpPr>
          <a:xfrm>
            <a:off x="0" y="126825"/>
            <a:ext cx="9144004" cy="5016685"/>
            <a:chOff x="0" y="0"/>
            <a:chExt cx="9144003" cy="5016684"/>
          </a:xfrm>
        </p:grpSpPr>
        <p:pic>
          <p:nvPicPr>
            <p:cNvPr id="2" name="Google Shape;12;p6" descr="Google Shape;12;p6"/>
            <p:cNvPicPr>
              <a:picLocks noChangeAspect="1"/>
            </p:cNvPicPr>
            <p:nvPr/>
          </p:nvPicPr>
          <p:blipFill>
            <a:blip r:embed="rId2">
              <a:extLst/>
            </a:blip>
            <a:stretch>
              <a:fillRect/>
            </a:stretch>
          </p:blipFill>
          <p:spPr>
            <a:xfrm>
              <a:off x="152399" y="0"/>
              <a:ext cx="2557477" cy="1420826"/>
            </a:xfrm>
            <a:prstGeom prst="rect">
              <a:avLst/>
            </a:prstGeom>
            <a:ln w="12700" cap="flat">
              <a:noFill/>
              <a:miter lim="400000"/>
            </a:ln>
            <a:effectLst/>
          </p:spPr>
        </p:pic>
        <p:pic>
          <p:nvPicPr>
            <p:cNvPr id="3" name="Google Shape;13;p6" descr="Google Shape;13;p6"/>
            <p:cNvPicPr>
              <a:picLocks noChangeAspect="1"/>
            </p:cNvPicPr>
            <p:nvPr/>
          </p:nvPicPr>
          <p:blipFill>
            <a:blip r:embed="rId3">
              <a:extLst/>
            </a:blip>
            <a:stretch>
              <a:fillRect/>
            </a:stretch>
          </p:blipFill>
          <p:spPr>
            <a:xfrm>
              <a:off x="0" y="1420825"/>
              <a:ext cx="9144004" cy="2870888"/>
            </a:xfrm>
            <a:prstGeom prst="rect">
              <a:avLst/>
            </a:prstGeom>
            <a:ln w="12700" cap="flat">
              <a:noFill/>
              <a:miter lim="400000"/>
            </a:ln>
            <a:effectLst/>
          </p:spPr>
        </p:pic>
        <p:pic>
          <p:nvPicPr>
            <p:cNvPr id="4" name="Google Shape;14;p6" descr="Google Shape;14;p6"/>
            <p:cNvPicPr>
              <a:picLocks noChangeAspect="1"/>
            </p:cNvPicPr>
            <p:nvPr/>
          </p:nvPicPr>
          <p:blipFill>
            <a:blip r:embed="rId4">
              <a:extLst/>
            </a:blip>
            <a:stretch>
              <a:fillRect/>
            </a:stretch>
          </p:blipFill>
          <p:spPr>
            <a:xfrm>
              <a:off x="4697150" y="-1"/>
              <a:ext cx="3888924" cy="1944453"/>
            </a:xfrm>
            <a:prstGeom prst="rect">
              <a:avLst/>
            </a:prstGeom>
            <a:ln w="12700" cap="flat">
              <a:noFill/>
              <a:miter lim="400000"/>
            </a:ln>
            <a:effectLst/>
          </p:spPr>
        </p:pic>
        <p:pic>
          <p:nvPicPr>
            <p:cNvPr id="5" name="Google Shape;15;p6" descr="Google Shape;15;p6"/>
            <p:cNvPicPr>
              <a:picLocks noChangeAspect="1"/>
            </p:cNvPicPr>
            <p:nvPr/>
          </p:nvPicPr>
          <p:blipFill>
            <a:blip r:embed="rId5">
              <a:extLst/>
            </a:blip>
            <a:stretch>
              <a:fillRect/>
            </a:stretch>
          </p:blipFill>
          <p:spPr>
            <a:xfrm>
              <a:off x="0" y="4244266"/>
              <a:ext cx="9144004" cy="772419"/>
            </a:xfrm>
            <a:prstGeom prst="rect">
              <a:avLst/>
            </a:prstGeom>
            <a:ln w="12700" cap="flat">
              <a:noFill/>
              <a:miter lim="400000"/>
            </a:ln>
            <a:effectLst/>
          </p:spPr>
        </p:pic>
      </p:grpSp>
      <p:sp>
        <p:nvSpPr>
          <p:cNvPr id="7" name="Texte du titre"/>
          <p:cNvSpPr txBox="1"/>
          <p:nvPr>
            <p:ph type="title"/>
          </p:nvPr>
        </p:nvSpPr>
        <p:spPr>
          <a:xfrm>
            <a:off x="457200" y="205978"/>
            <a:ext cx="8229600" cy="99417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Texte du titre</a:t>
            </a:r>
          </a:p>
        </p:txBody>
      </p:sp>
      <p:sp>
        <p:nvSpPr>
          <p:cNvPr id="8" name="Texte niveau 1…"/>
          <p:cNvSpPr txBox="1"/>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9" name="Numéro de diapositive"/>
          <p:cNvSpPr txBox="1"/>
          <p:nvPr>
            <p:ph type="sldNum" sz="quarter" idx="2"/>
          </p:nvPr>
        </p:nvSpPr>
        <p:spPr>
          <a:xfrm>
            <a:off x="8852751" y="4700819"/>
            <a:ext cx="336814" cy="318396"/>
          </a:xfrm>
          <a:prstGeom prst="rect">
            <a:avLst/>
          </a:prstGeom>
          <a:ln w="12700">
            <a:miter lim="400000"/>
          </a:ln>
        </p:spPr>
        <p:txBody>
          <a:bodyPr wrap="none" lIns="91424" tIns="91424" rIns="91424" bIns="91424" anchor="ctr">
            <a:normAutofit fontScale="100000" lnSpcReduction="0"/>
          </a:bodyPr>
          <a:lstStyle>
            <a:lvl1pPr>
              <a:defRPr sz="1000">
                <a:solidFill>
                  <a:schemeClr val="accent2">
                    <a:lumOff val="21764"/>
                  </a:schemeClr>
                </a:solidFill>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Arial"/>
          <a:ea typeface="Arial"/>
          <a:cs typeface="Arial"/>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Arial"/>
          <a:ea typeface="Arial"/>
          <a:cs typeface="Arial"/>
          <a:sym typeface="Arial"/>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geodatadays.fr" TargetMode="External"/><Relationship Id="rId3" Type="http://schemas.openxmlformats.org/officeDocument/2006/relationships/hyperlink" Target="mailto:contact@geodatadays.fr"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Google Shape;81;g252a159a8fd_0_0"/>
          <p:cNvSpPr txBox="1"/>
          <p:nvPr>
            <p:ph type="title"/>
          </p:nvPr>
        </p:nvSpPr>
        <p:spPr>
          <a:xfrm>
            <a:off x="311699" y="186088"/>
            <a:ext cx="8520602" cy="572702"/>
          </a:xfrm>
          <a:prstGeom prst="rect">
            <a:avLst/>
          </a:prstGeom>
        </p:spPr>
        <p:txBody>
          <a:bodyPr/>
          <a:lstStyle>
            <a:lvl1pPr defTabSz="868680">
              <a:defRPr sz="2660"/>
            </a:lvl1pPr>
          </a:lstStyle>
          <a:p>
            <a:pPr/>
            <a:r>
              <a:t>saisie sur le terrain</a:t>
            </a:r>
          </a:p>
        </p:txBody>
      </p:sp>
      <p:grpSp>
        <p:nvGrpSpPr>
          <p:cNvPr id="164" name="Capture d’écran 2023-09-05 à 22.24.59.png"/>
          <p:cNvGrpSpPr/>
          <p:nvPr/>
        </p:nvGrpSpPr>
        <p:grpSpPr>
          <a:xfrm>
            <a:off x="1016000" y="1003300"/>
            <a:ext cx="7112000" cy="4483100"/>
            <a:chOff x="0" y="0"/>
            <a:chExt cx="7112000" cy="4483100"/>
          </a:xfrm>
        </p:grpSpPr>
        <p:pic>
          <p:nvPicPr>
            <p:cNvPr id="163" name="Capture d’écran 2023-09-05 à 22.24.59.png" descr="Capture d’écran 2023-09-05 à 22.24.59.png"/>
            <p:cNvPicPr>
              <a:picLocks noChangeAspect="1"/>
            </p:cNvPicPr>
            <p:nvPr/>
          </p:nvPicPr>
          <p:blipFill>
            <a:blip r:embed="rId3">
              <a:extLst/>
            </a:blip>
            <a:stretch>
              <a:fillRect/>
            </a:stretch>
          </p:blipFill>
          <p:spPr>
            <a:xfrm>
              <a:off x="50800" y="50800"/>
              <a:ext cx="7010400" cy="4381500"/>
            </a:xfrm>
            <a:prstGeom prst="rect">
              <a:avLst/>
            </a:prstGeom>
            <a:ln>
              <a:noFill/>
            </a:ln>
            <a:effectLst/>
          </p:spPr>
        </p:pic>
        <p:pic>
          <p:nvPicPr>
            <p:cNvPr id="162" name="Capture d’écran 2023-09-05 à 22.24.59.png" descr="Capture d’écran 2023-09-05 à 22.24.59.png"/>
            <p:cNvPicPr>
              <a:picLocks noChangeAspect="0"/>
            </p:cNvPicPr>
            <p:nvPr/>
          </p:nvPicPr>
          <p:blipFill>
            <a:blip r:embed="rId4">
              <a:extLst/>
            </a:blip>
            <a:stretch>
              <a:fillRect/>
            </a:stretch>
          </p:blipFill>
          <p:spPr>
            <a:xfrm>
              <a:off x="0" y="0"/>
              <a:ext cx="7112000" cy="4483100"/>
            </a:xfrm>
            <a:prstGeom prst="rect">
              <a:avLst/>
            </a:prstGeom>
            <a:effectLst/>
          </p:spPr>
        </p:pic>
      </p:grpSp>
      <p:grpSp>
        <p:nvGrpSpPr>
          <p:cNvPr id="168" name="Grouper"/>
          <p:cNvGrpSpPr/>
          <p:nvPr/>
        </p:nvGrpSpPr>
        <p:grpSpPr>
          <a:xfrm>
            <a:off x="3076610" y="894485"/>
            <a:ext cx="2990780" cy="6650487"/>
            <a:chOff x="0" y="-182862"/>
            <a:chExt cx="2990779" cy="6650486"/>
          </a:xfrm>
        </p:grpSpPr>
        <p:sp>
          <p:nvSpPr>
            <p:cNvPr id="165" name="Rectangle aux angles arrondis"/>
            <p:cNvSpPr/>
            <p:nvPr/>
          </p:nvSpPr>
          <p:spPr>
            <a:xfrm>
              <a:off x="0" y="-182863"/>
              <a:ext cx="2990780" cy="5598010"/>
            </a:xfrm>
            <a:prstGeom prst="roundRect">
              <a:avLst>
                <a:gd name="adj" fmla="val 15000"/>
              </a:avLst>
            </a:prstGeom>
            <a:gradFill flip="none" rotWithShape="1">
              <a:gsLst>
                <a:gs pos="0">
                  <a:srgbClr val="000000"/>
                </a:gs>
                <a:gs pos="100000">
                  <a:srgbClr val="585359"/>
                </a:gs>
              </a:gsLst>
              <a:lin ang="16200000" scaled="0"/>
            </a:gradFill>
            <a:ln w="12700" cap="flat">
              <a:solidFill>
                <a:srgbClr val="000000">
                  <a:alpha val="15000"/>
                </a:srgbClr>
              </a:solidFill>
              <a:prstDash val="solid"/>
              <a:miter lim="400000"/>
            </a:ln>
            <a:effectLst>
              <a:outerShdw sx="100000" sy="100000" kx="0" ky="0" algn="b" rotWithShape="0" blurRad="330200" dist="154798" dir="5078815">
                <a:srgbClr val="000000">
                  <a:alpha val="66000"/>
                </a:srgbClr>
              </a:outerShdw>
            </a:effectLst>
          </p:spPr>
          <p:txBody>
            <a:bodyPr wrap="square" lIns="88900" tIns="88900" rIns="88900" bIns="88900" numCol="1" anchor="ctr">
              <a:normAutofit fontScale="100000" lnSpcReduction="0"/>
            </a:bodyPr>
            <a:lstStyle/>
            <a:p>
              <a:pPr>
                <a:buClr>
                  <a:srgbClr val="076356"/>
                </a:buClr>
                <a:buFont typeface="Arial"/>
                <a:defRPr sz="1000">
                  <a:solidFill>
                    <a:schemeClr val="accent2">
                      <a:lumOff val="21764"/>
                    </a:schemeClr>
                  </a:solidFill>
                  <a:latin typeface="Arial"/>
                  <a:ea typeface="Arial"/>
                  <a:cs typeface="Arial"/>
                  <a:sym typeface="Arial"/>
                </a:defRPr>
              </a:pPr>
            </a:p>
          </p:txBody>
        </p:sp>
        <p:pic>
          <p:nvPicPr>
            <p:cNvPr id="166" name="Capture d’écran 2023-09-05 à 10.57.47.png" descr="Capture d’écran 2023-09-05 à 10.57.47.png"/>
            <p:cNvPicPr>
              <a:picLocks noChangeAspect="1"/>
            </p:cNvPicPr>
            <p:nvPr/>
          </p:nvPicPr>
          <p:blipFill>
            <a:blip r:embed="rId5">
              <a:extLst/>
            </a:blip>
            <a:stretch>
              <a:fillRect/>
            </a:stretch>
          </p:blipFill>
          <p:spPr>
            <a:xfrm>
              <a:off x="133587" y="570110"/>
              <a:ext cx="2723606" cy="5897515"/>
            </a:xfrm>
            <a:prstGeom prst="rect">
              <a:avLst/>
            </a:prstGeom>
            <a:ln w="12700" cap="flat">
              <a:solidFill>
                <a:schemeClr val="accent2">
                  <a:lumOff val="-2588"/>
                </a:schemeClr>
              </a:solidFill>
              <a:prstDash val="solid"/>
              <a:miter lim="400000"/>
            </a:ln>
            <a:effectLst/>
          </p:spPr>
        </p:pic>
        <p:sp>
          <p:nvSpPr>
            <p:cNvPr id="167" name="Rectangle aux angles arrondis"/>
            <p:cNvSpPr/>
            <p:nvPr/>
          </p:nvSpPr>
          <p:spPr>
            <a:xfrm>
              <a:off x="1183431" y="182571"/>
              <a:ext cx="623918" cy="58602"/>
            </a:xfrm>
            <a:prstGeom prst="roundRect">
              <a:avLst>
                <a:gd name="adj" fmla="val 50000"/>
              </a:avLst>
            </a:prstGeom>
            <a:gradFill flip="none" rotWithShape="1">
              <a:gsLst>
                <a:gs pos="0">
                  <a:srgbClr val="3C393D"/>
                </a:gs>
                <a:gs pos="100000">
                  <a:srgbClr val="1B1B1B"/>
                </a:gs>
              </a:gsLst>
              <a:lin ang="16200000" scaled="0"/>
            </a:gradFill>
            <a:ln w="6350" cap="flat">
              <a:solidFill>
                <a:schemeClr val="accent2">
                  <a:lumOff val="21764"/>
                </a:schemeClr>
              </a:solidFill>
              <a:prstDash val="solid"/>
              <a:miter lim="400000"/>
            </a:ln>
            <a:effectLst/>
          </p:spPr>
          <p:txBody>
            <a:bodyPr wrap="square" lIns="0" tIns="0" rIns="0" bIns="0" numCol="1" anchor="t">
              <a:noAutofit/>
            </a:bodyPr>
            <a:lstStyle/>
            <a:p>
              <a:pPr algn="l">
                <a:defRPr>
                  <a:solidFill>
                    <a:srgbClr val="000000"/>
                  </a:solidFill>
                  <a:latin typeface="Arial"/>
                  <a:ea typeface="Arial"/>
                  <a:cs typeface="Arial"/>
                  <a:sym typeface="Arial"/>
                </a:defRPr>
              </a:pPr>
            </a:p>
          </p:txBody>
        </p:sp>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4" name="Capture d’écran 2023-09-04 à 11.25.18.png"/>
          <p:cNvGrpSpPr/>
          <p:nvPr/>
        </p:nvGrpSpPr>
        <p:grpSpPr>
          <a:xfrm>
            <a:off x="1016000" y="1003300"/>
            <a:ext cx="7112000" cy="4483100"/>
            <a:chOff x="0" y="0"/>
            <a:chExt cx="7112000" cy="4483100"/>
          </a:xfrm>
        </p:grpSpPr>
        <p:pic>
          <p:nvPicPr>
            <p:cNvPr id="173" name="Capture d’écran 2023-09-04 à 11.25.18.png" descr="Capture d’écran 2023-09-04 à 11.25.18.png"/>
            <p:cNvPicPr>
              <a:picLocks noChangeAspect="1"/>
            </p:cNvPicPr>
            <p:nvPr/>
          </p:nvPicPr>
          <p:blipFill>
            <a:blip r:embed="rId3">
              <a:extLst/>
            </a:blip>
            <a:stretch>
              <a:fillRect/>
            </a:stretch>
          </p:blipFill>
          <p:spPr>
            <a:xfrm>
              <a:off x="50800" y="50800"/>
              <a:ext cx="7010400" cy="4381500"/>
            </a:xfrm>
            <a:prstGeom prst="rect">
              <a:avLst/>
            </a:prstGeom>
            <a:ln>
              <a:noFill/>
            </a:ln>
            <a:effectLst/>
          </p:spPr>
        </p:pic>
        <p:pic>
          <p:nvPicPr>
            <p:cNvPr id="172" name="Capture d’écran 2023-09-04 à 11.25.18.png" descr="Capture d’écran 2023-09-04 à 11.25.18.png"/>
            <p:cNvPicPr>
              <a:picLocks noChangeAspect="0"/>
            </p:cNvPicPr>
            <p:nvPr/>
          </p:nvPicPr>
          <p:blipFill>
            <a:blip r:embed="rId4">
              <a:extLst/>
            </a:blip>
            <a:stretch>
              <a:fillRect/>
            </a:stretch>
          </p:blipFill>
          <p:spPr>
            <a:xfrm>
              <a:off x="0" y="0"/>
              <a:ext cx="7112000" cy="4483100"/>
            </a:xfrm>
            <a:prstGeom prst="rect">
              <a:avLst/>
            </a:prstGeom>
            <a:effectLst/>
          </p:spPr>
        </p:pic>
      </p:grpSp>
      <p:sp>
        <p:nvSpPr>
          <p:cNvPr id="175" name="Google Shape;81;g252a159a8fd_0_0"/>
          <p:cNvSpPr txBox="1"/>
          <p:nvPr>
            <p:ph type="title"/>
          </p:nvPr>
        </p:nvSpPr>
        <p:spPr>
          <a:xfrm>
            <a:off x="311699" y="186232"/>
            <a:ext cx="8520602" cy="572701"/>
          </a:xfrm>
          <a:prstGeom prst="rect">
            <a:avLst/>
          </a:prstGeom>
        </p:spPr>
        <p:txBody>
          <a:bodyPr/>
          <a:lstStyle>
            <a:lvl1pPr defTabSz="868680">
              <a:defRPr sz="2660"/>
            </a:lvl1pPr>
          </a:lstStyle>
          <a:p>
            <a:pPr/>
            <a:r>
              <a:t>hackathon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Google Shape;71;p3"/>
          <p:cNvSpPr txBox="1"/>
          <p:nvPr>
            <p:ph type="body" sz="quarter" idx="1"/>
          </p:nvPr>
        </p:nvSpPr>
        <p:spPr>
          <a:prstGeom prst="rect">
            <a:avLst/>
          </a:prstGeom>
        </p:spPr>
        <p:txBody>
          <a:bodyPr/>
          <a:lstStyle/>
          <a:p>
            <a:pPr/>
            <a:r>
              <a:t>données structurées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Google Shape;81;g252a159a8fd_0_0"/>
          <p:cNvSpPr txBox="1"/>
          <p:nvPr>
            <p:ph type="title"/>
          </p:nvPr>
        </p:nvSpPr>
        <p:spPr>
          <a:xfrm>
            <a:off x="311699" y="191025"/>
            <a:ext cx="8520602" cy="572701"/>
          </a:xfrm>
          <a:prstGeom prst="rect">
            <a:avLst/>
          </a:prstGeom>
        </p:spPr>
        <p:txBody>
          <a:bodyPr/>
          <a:lstStyle>
            <a:lvl1pPr>
              <a:defRPr sz="2500"/>
            </a:lvl1pPr>
          </a:lstStyle>
          <a:p>
            <a:pPr/>
            <a:r>
              <a:t>validité des données</a:t>
            </a:r>
          </a:p>
        </p:txBody>
      </p:sp>
      <p:grpSp>
        <p:nvGrpSpPr>
          <p:cNvPr id="186" name="Capture d’écran 2023-09-05 à 22.16.20.png"/>
          <p:cNvGrpSpPr/>
          <p:nvPr/>
        </p:nvGrpSpPr>
        <p:grpSpPr>
          <a:xfrm>
            <a:off x="1140958" y="1009110"/>
            <a:ext cx="2261492" cy="3571695"/>
            <a:chOff x="0" y="0"/>
            <a:chExt cx="2261490" cy="3571694"/>
          </a:xfrm>
        </p:grpSpPr>
        <p:pic>
          <p:nvPicPr>
            <p:cNvPr id="185" name="Capture d’écran 2023-09-05 à 22.16.20.png" descr="Capture d’écran 2023-09-05 à 22.16.20.png"/>
            <p:cNvPicPr>
              <a:picLocks noChangeAspect="1"/>
            </p:cNvPicPr>
            <p:nvPr/>
          </p:nvPicPr>
          <p:blipFill>
            <a:blip r:embed="rId3">
              <a:extLst/>
            </a:blip>
            <a:stretch>
              <a:fillRect/>
            </a:stretch>
          </p:blipFill>
          <p:spPr>
            <a:xfrm>
              <a:off x="50800" y="50800"/>
              <a:ext cx="2159891" cy="3470095"/>
            </a:xfrm>
            <a:prstGeom prst="rect">
              <a:avLst/>
            </a:prstGeom>
            <a:ln>
              <a:noFill/>
            </a:ln>
            <a:effectLst/>
          </p:spPr>
        </p:pic>
        <p:pic>
          <p:nvPicPr>
            <p:cNvPr id="184" name="Capture d’écran 2023-09-05 à 22.16.20.png" descr="Capture d’écran 2023-09-05 à 22.16.20.png"/>
            <p:cNvPicPr>
              <a:picLocks noChangeAspect="0"/>
            </p:cNvPicPr>
            <p:nvPr/>
          </p:nvPicPr>
          <p:blipFill>
            <a:blip r:embed="rId4">
              <a:extLst/>
            </a:blip>
            <a:stretch>
              <a:fillRect/>
            </a:stretch>
          </p:blipFill>
          <p:spPr>
            <a:xfrm>
              <a:off x="0" y="0"/>
              <a:ext cx="2261491" cy="3571695"/>
            </a:xfrm>
            <a:prstGeom prst="rect">
              <a:avLst/>
            </a:prstGeom>
            <a:effectLst/>
          </p:spPr>
        </p:pic>
      </p:grpSp>
      <p:grpSp>
        <p:nvGrpSpPr>
          <p:cNvPr id="189" name="Image"/>
          <p:cNvGrpSpPr/>
          <p:nvPr/>
        </p:nvGrpSpPr>
        <p:grpSpPr>
          <a:xfrm>
            <a:off x="4217520" y="1325471"/>
            <a:ext cx="3785522" cy="2492558"/>
            <a:chOff x="0" y="0"/>
            <a:chExt cx="3785520" cy="2492556"/>
          </a:xfrm>
        </p:grpSpPr>
        <p:pic>
          <p:nvPicPr>
            <p:cNvPr id="188" name="Image" descr="Image"/>
            <p:cNvPicPr>
              <a:picLocks noChangeAspect="1"/>
            </p:cNvPicPr>
            <p:nvPr/>
          </p:nvPicPr>
          <p:blipFill>
            <a:blip r:embed="rId5">
              <a:extLst/>
            </a:blip>
            <a:stretch>
              <a:fillRect/>
            </a:stretch>
          </p:blipFill>
          <p:spPr>
            <a:xfrm>
              <a:off x="50800" y="50800"/>
              <a:ext cx="3683921" cy="2390957"/>
            </a:xfrm>
            <a:prstGeom prst="rect">
              <a:avLst/>
            </a:prstGeom>
            <a:ln>
              <a:noFill/>
            </a:ln>
            <a:effectLst/>
          </p:spPr>
        </p:pic>
        <p:pic>
          <p:nvPicPr>
            <p:cNvPr id="187" name="Image" descr="Image"/>
            <p:cNvPicPr>
              <a:picLocks noChangeAspect="0"/>
            </p:cNvPicPr>
            <p:nvPr/>
          </p:nvPicPr>
          <p:blipFill>
            <a:blip r:embed="rId6">
              <a:extLst/>
            </a:blip>
            <a:stretch>
              <a:fillRect/>
            </a:stretch>
          </p:blipFill>
          <p:spPr>
            <a:xfrm>
              <a:off x="0" y="0"/>
              <a:ext cx="3785521" cy="2492557"/>
            </a:xfrm>
            <a:prstGeom prst="rect">
              <a:avLst/>
            </a:prstGeom>
            <a:effectLst/>
          </p:spPr>
        </p:pic>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Google Shape;81;g252a159a8fd_0_0"/>
          <p:cNvSpPr txBox="1"/>
          <p:nvPr>
            <p:ph type="title"/>
          </p:nvPr>
        </p:nvSpPr>
        <p:spPr>
          <a:xfrm>
            <a:off x="311699" y="191025"/>
            <a:ext cx="8520602" cy="572701"/>
          </a:xfrm>
          <a:prstGeom prst="rect">
            <a:avLst/>
          </a:prstGeom>
        </p:spPr>
        <p:txBody>
          <a:bodyPr/>
          <a:lstStyle>
            <a:lvl1pPr>
              <a:defRPr sz="2500"/>
            </a:lvl1pPr>
          </a:lstStyle>
          <a:p>
            <a:pPr/>
            <a:r>
              <a:t>intégration avec des données de référence</a:t>
            </a:r>
          </a:p>
        </p:txBody>
      </p:sp>
      <p:grpSp>
        <p:nvGrpSpPr>
          <p:cNvPr id="196" name="Image"/>
          <p:cNvGrpSpPr/>
          <p:nvPr/>
        </p:nvGrpSpPr>
        <p:grpSpPr>
          <a:xfrm>
            <a:off x="2507282" y="897170"/>
            <a:ext cx="4129436" cy="3986530"/>
            <a:chOff x="0" y="0"/>
            <a:chExt cx="4129434" cy="3986529"/>
          </a:xfrm>
        </p:grpSpPr>
        <p:pic>
          <p:nvPicPr>
            <p:cNvPr id="195" name="Image" descr="Image"/>
            <p:cNvPicPr>
              <a:picLocks noChangeAspect="1"/>
            </p:cNvPicPr>
            <p:nvPr/>
          </p:nvPicPr>
          <p:blipFill>
            <a:blip r:embed="rId3">
              <a:extLst/>
            </a:blip>
            <a:srcRect l="0" t="0" r="0" b="0"/>
            <a:stretch>
              <a:fillRect/>
            </a:stretch>
          </p:blipFill>
          <p:spPr>
            <a:xfrm>
              <a:off x="50800" y="50800"/>
              <a:ext cx="4027835" cy="3884930"/>
            </a:xfrm>
            <a:prstGeom prst="rect">
              <a:avLst/>
            </a:prstGeom>
            <a:ln>
              <a:noFill/>
            </a:ln>
            <a:effectLst/>
          </p:spPr>
        </p:pic>
        <p:pic>
          <p:nvPicPr>
            <p:cNvPr id="194" name="Image" descr="Image"/>
            <p:cNvPicPr>
              <a:picLocks noChangeAspect="0"/>
            </p:cNvPicPr>
            <p:nvPr/>
          </p:nvPicPr>
          <p:blipFill>
            <a:blip r:embed="rId4">
              <a:extLst/>
            </a:blip>
            <a:stretch>
              <a:fillRect/>
            </a:stretch>
          </p:blipFill>
          <p:spPr>
            <a:xfrm>
              <a:off x="-1" y="0"/>
              <a:ext cx="4129436" cy="3986530"/>
            </a:xfrm>
            <a:prstGeom prst="rect">
              <a:avLst/>
            </a:prstGeom>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Google Shape;81;g252a159a8fd_0_0"/>
          <p:cNvSpPr txBox="1"/>
          <p:nvPr>
            <p:ph type="title"/>
          </p:nvPr>
        </p:nvSpPr>
        <p:spPr>
          <a:xfrm>
            <a:off x="311699" y="191025"/>
            <a:ext cx="8520602" cy="572701"/>
          </a:xfrm>
          <a:prstGeom prst="rect">
            <a:avLst/>
          </a:prstGeom>
        </p:spPr>
        <p:txBody>
          <a:bodyPr/>
          <a:lstStyle>
            <a:lvl1pPr>
              <a:defRPr sz="2500"/>
            </a:lvl1pPr>
          </a:lstStyle>
          <a:p>
            <a:pPr/>
            <a:r>
              <a:t>interaction avec SIG</a:t>
            </a:r>
          </a:p>
        </p:txBody>
      </p:sp>
      <p:grpSp>
        <p:nvGrpSpPr>
          <p:cNvPr id="203" name="Capture d’écran 2023-09-05 à 21.59.43.png"/>
          <p:cNvGrpSpPr/>
          <p:nvPr/>
        </p:nvGrpSpPr>
        <p:grpSpPr>
          <a:xfrm>
            <a:off x="1016000" y="1003300"/>
            <a:ext cx="7112000" cy="4483100"/>
            <a:chOff x="0" y="0"/>
            <a:chExt cx="7112000" cy="4483100"/>
          </a:xfrm>
        </p:grpSpPr>
        <p:pic>
          <p:nvPicPr>
            <p:cNvPr id="202" name="Capture d’écran 2023-09-05 à 21.59.43.png" descr="Capture d’écran 2023-09-05 à 21.59.43.png"/>
            <p:cNvPicPr>
              <a:picLocks noChangeAspect="1"/>
            </p:cNvPicPr>
            <p:nvPr/>
          </p:nvPicPr>
          <p:blipFill>
            <a:blip r:embed="rId3">
              <a:extLst/>
            </a:blip>
            <a:stretch>
              <a:fillRect/>
            </a:stretch>
          </p:blipFill>
          <p:spPr>
            <a:xfrm>
              <a:off x="50800" y="50800"/>
              <a:ext cx="7010400" cy="4381500"/>
            </a:xfrm>
            <a:prstGeom prst="rect">
              <a:avLst/>
            </a:prstGeom>
            <a:ln>
              <a:noFill/>
            </a:ln>
            <a:effectLst/>
          </p:spPr>
        </p:pic>
        <p:pic>
          <p:nvPicPr>
            <p:cNvPr id="201" name="Capture d’écran 2023-09-05 à 21.59.43.png" descr="Capture d’écran 2023-09-05 à 21.59.43.png"/>
            <p:cNvPicPr>
              <a:picLocks noChangeAspect="0"/>
            </p:cNvPicPr>
            <p:nvPr/>
          </p:nvPicPr>
          <p:blipFill>
            <a:blip r:embed="rId4">
              <a:extLst/>
            </a:blip>
            <a:stretch>
              <a:fillRect/>
            </a:stretch>
          </p:blipFill>
          <p:spPr>
            <a:xfrm>
              <a:off x="0" y="0"/>
              <a:ext cx="7112000" cy="4483100"/>
            </a:xfrm>
            <a:prstGeom prst="rect">
              <a:avLst/>
            </a:prstGeom>
            <a:effectLst/>
          </p:spPr>
        </p:pic>
      </p:grpSp>
      <p:grpSp>
        <p:nvGrpSpPr>
          <p:cNvPr id="206" name="Capture d’écran 2023-09-05 à 22.01.56.png"/>
          <p:cNvGrpSpPr/>
          <p:nvPr/>
        </p:nvGrpSpPr>
        <p:grpSpPr>
          <a:xfrm>
            <a:off x="1016000" y="1003300"/>
            <a:ext cx="7112000" cy="4483100"/>
            <a:chOff x="0" y="0"/>
            <a:chExt cx="7112000" cy="4483100"/>
          </a:xfrm>
        </p:grpSpPr>
        <p:pic>
          <p:nvPicPr>
            <p:cNvPr id="205" name="Capture d’écran 2023-09-05 à 22.01.56.png" descr="Capture d’écran 2023-09-05 à 22.01.56.png"/>
            <p:cNvPicPr>
              <a:picLocks noChangeAspect="1"/>
            </p:cNvPicPr>
            <p:nvPr/>
          </p:nvPicPr>
          <p:blipFill>
            <a:blip r:embed="rId5">
              <a:extLst/>
            </a:blip>
            <a:stretch>
              <a:fillRect/>
            </a:stretch>
          </p:blipFill>
          <p:spPr>
            <a:xfrm>
              <a:off x="50800" y="50800"/>
              <a:ext cx="7010400" cy="4381500"/>
            </a:xfrm>
            <a:prstGeom prst="rect">
              <a:avLst/>
            </a:prstGeom>
            <a:ln>
              <a:noFill/>
            </a:ln>
            <a:effectLst/>
          </p:spPr>
        </p:pic>
        <p:pic>
          <p:nvPicPr>
            <p:cNvPr id="204" name="Capture d’écran 2023-09-05 à 22.01.56.png" descr="Capture d’écran 2023-09-05 à 22.01.56.png"/>
            <p:cNvPicPr>
              <a:picLocks noChangeAspect="0"/>
            </p:cNvPicPr>
            <p:nvPr/>
          </p:nvPicPr>
          <p:blipFill>
            <a:blip r:embed="rId4">
              <a:extLst/>
            </a:blip>
            <a:stretch>
              <a:fillRect/>
            </a:stretch>
          </p:blipFill>
          <p:spPr>
            <a:xfrm>
              <a:off x="0" y="0"/>
              <a:ext cx="7112000" cy="4483100"/>
            </a:xfrm>
            <a:prstGeom prst="rect">
              <a:avLst/>
            </a:prstGeom>
            <a:effectLst/>
          </p:spPr>
        </p:pic>
      </p:grpSp>
      <p:sp>
        <p:nvSpPr>
          <p:cNvPr id="207" name="Rectangle"/>
          <p:cNvSpPr/>
          <p:nvPr/>
        </p:nvSpPr>
        <p:spPr>
          <a:xfrm>
            <a:off x="2926556" y="1859162"/>
            <a:ext cx="3437850" cy="100858"/>
          </a:xfrm>
          <a:prstGeom prst="rect">
            <a:avLst/>
          </a:prstGeom>
          <a:solidFill>
            <a:schemeClr val="accent2">
              <a:lumOff val="-2588"/>
            </a:schemeClr>
          </a:solidFill>
          <a:ln w="12700">
            <a:miter lim="400000"/>
          </a:ln>
        </p:spPr>
        <p:txBody>
          <a:bodyPr lIns="0" tIns="0" rIns="0" bIns="0"/>
          <a:lstStyle/>
          <a:p>
            <a:pPr algn="l">
              <a:defRPr>
                <a:solidFill>
                  <a:srgbClr val="000000"/>
                </a:solidFill>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Google Shape;70;p3"/>
          <p:cNvSpPr txBox="1"/>
          <p:nvPr>
            <p:ph type="title"/>
          </p:nvPr>
        </p:nvSpPr>
        <p:spPr>
          <a:xfrm>
            <a:off x="311699" y="186711"/>
            <a:ext cx="8520602" cy="572701"/>
          </a:xfrm>
          <a:prstGeom prst="rect">
            <a:avLst/>
          </a:prstGeom>
        </p:spPr>
        <p:txBody>
          <a:bodyPr/>
          <a:lstStyle>
            <a:lvl1pPr defTabSz="868680">
              <a:defRPr sz="2660"/>
            </a:lvl1pPr>
          </a:lstStyle>
          <a:p>
            <a:pPr/>
            <a:r>
              <a:t>exemple : observatoire vélo IDF</a:t>
            </a:r>
          </a:p>
        </p:txBody>
      </p:sp>
      <p:grpSp>
        <p:nvGrpSpPr>
          <p:cNvPr id="214" name="Capture d’écran 2023-09-05 à 21.40.14.png"/>
          <p:cNvGrpSpPr/>
          <p:nvPr/>
        </p:nvGrpSpPr>
        <p:grpSpPr>
          <a:xfrm>
            <a:off x="1016000" y="1089564"/>
            <a:ext cx="7112000" cy="4483101"/>
            <a:chOff x="0" y="0"/>
            <a:chExt cx="7112000" cy="4483100"/>
          </a:xfrm>
        </p:grpSpPr>
        <p:pic>
          <p:nvPicPr>
            <p:cNvPr id="213" name="Capture d’écran 2023-09-05 à 21.40.14.png" descr="Capture d’écran 2023-09-05 à 21.40.14.png"/>
            <p:cNvPicPr>
              <a:picLocks noChangeAspect="1"/>
            </p:cNvPicPr>
            <p:nvPr/>
          </p:nvPicPr>
          <p:blipFill>
            <a:blip r:embed="rId3">
              <a:extLst/>
            </a:blip>
            <a:stretch>
              <a:fillRect/>
            </a:stretch>
          </p:blipFill>
          <p:spPr>
            <a:xfrm>
              <a:off x="50800" y="50800"/>
              <a:ext cx="7010400" cy="4381500"/>
            </a:xfrm>
            <a:prstGeom prst="rect">
              <a:avLst/>
            </a:prstGeom>
            <a:ln>
              <a:noFill/>
            </a:ln>
            <a:effectLst/>
          </p:spPr>
        </p:pic>
        <p:pic>
          <p:nvPicPr>
            <p:cNvPr id="212" name="Capture d’écran 2023-09-05 à 21.40.14.png" descr="Capture d’écran 2023-09-05 à 21.40.14.png"/>
            <p:cNvPicPr>
              <a:picLocks noChangeAspect="0"/>
            </p:cNvPicPr>
            <p:nvPr/>
          </p:nvPicPr>
          <p:blipFill>
            <a:blip r:embed="rId4">
              <a:extLst/>
            </a:blip>
            <a:stretch>
              <a:fillRect/>
            </a:stretch>
          </p:blipFill>
          <p:spPr>
            <a:xfrm>
              <a:off x="0" y="0"/>
              <a:ext cx="7112000" cy="4483100"/>
            </a:xfrm>
            <a:prstGeom prst="rect">
              <a:avLst/>
            </a:prstGeom>
            <a:effectLst/>
          </p:spPr>
        </p:pic>
      </p:grpSp>
      <p:grpSp>
        <p:nvGrpSpPr>
          <p:cNvPr id="218" name="Grouper"/>
          <p:cNvGrpSpPr/>
          <p:nvPr/>
        </p:nvGrpSpPr>
        <p:grpSpPr>
          <a:xfrm>
            <a:off x="3322093" y="967830"/>
            <a:ext cx="2499814" cy="5544936"/>
            <a:chOff x="0" y="0"/>
            <a:chExt cx="2499812" cy="5544934"/>
          </a:xfrm>
        </p:grpSpPr>
        <p:sp>
          <p:nvSpPr>
            <p:cNvPr id="215" name="Rectangle aux angles arrondis"/>
            <p:cNvSpPr/>
            <p:nvPr/>
          </p:nvSpPr>
          <p:spPr>
            <a:xfrm>
              <a:off x="0" y="0"/>
              <a:ext cx="2499813" cy="4526196"/>
            </a:xfrm>
            <a:prstGeom prst="roundRect">
              <a:avLst>
                <a:gd name="adj" fmla="val 15000"/>
              </a:avLst>
            </a:prstGeom>
            <a:gradFill flip="none" rotWithShape="1">
              <a:gsLst>
                <a:gs pos="0">
                  <a:srgbClr val="000000"/>
                </a:gs>
                <a:gs pos="100000">
                  <a:srgbClr val="585359"/>
                </a:gs>
              </a:gsLst>
              <a:lin ang="16200000" scaled="0"/>
            </a:gradFill>
            <a:ln w="12700" cap="flat">
              <a:solidFill>
                <a:srgbClr val="000000">
                  <a:alpha val="15000"/>
                </a:srgbClr>
              </a:solidFill>
              <a:prstDash val="solid"/>
              <a:miter lim="400000"/>
            </a:ln>
            <a:effectLst>
              <a:outerShdw sx="100000" sy="100000" kx="0" ky="0" algn="b" rotWithShape="0" blurRad="330200" dist="154798" dir="5078815">
                <a:srgbClr val="000000">
                  <a:alpha val="66000"/>
                </a:srgbClr>
              </a:outerShdw>
            </a:effectLst>
          </p:spPr>
          <p:txBody>
            <a:bodyPr wrap="square" lIns="88900" tIns="88900" rIns="88900" bIns="88900" numCol="1" anchor="ctr">
              <a:normAutofit fontScale="100000" lnSpcReduction="0"/>
            </a:bodyPr>
            <a:lstStyle/>
            <a:p>
              <a:pPr>
                <a:buClr>
                  <a:srgbClr val="076356"/>
                </a:buClr>
                <a:buFont typeface="Arial"/>
                <a:defRPr sz="1000">
                  <a:solidFill>
                    <a:schemeClr val="accent2">
                      <a:lumOff val="21764"/>
                    </a:schemeClr>
                  </a:solidFill>
                  <a:latin typeface="Arial"/>
                  <a:ea typeface="Arial"/>
                  <a:cs typeface="Arial"/>
                  <a:sym typeface="Arial"/>
                </a:defRPr>
              </a:pPr>
            </a:p>
          </p:txBody>
        </p:sp>
        <p:pic>
          <p:nvPicPr>
            <p:cNvPr id="216" name="Capture d’écran 2023-09-05 à 18.09.56.png" descr="Capture d’écran 2023-09-05 à 18.09.56.png"/>
            <p:cNvPicPr>
              <a:picLocks noChangeAspect="1"/>
            </p:cNvPicPr>
            <p:nvPr/>
          </p:nvPicPr>
          <p:blipFill>
            <a:blip r:embed="rId5">
              <a:extLst/>
            </a:blip>
            <a:srcRect l="0" t="0" r="0" b="0"/>
            <a:stretch>
              <a:fillRect/>
            </a:stretch>
          </p:blipFill>
          <p:spPr>
            <a:xfrm>
              <a:off x="114083" y="626064"/>
              <a:ext cx="2271647" cy="4918871"/>
            </a:xfrm>
            <a:prstGeom prst="rect">
              <a:avLst/>
            </a:prstGeom>
            <a:ln w="12700" cap="flat">
              <a:noFill/>
              <a:miter lim="400000"/>
            </a:ln>
            <a:effectLst/>
          </p:spPr>
        </p:pic>
        <p:sp>
          <p:nvSpPr>
            <p:cNvPr id="217" name="Rectangle aux angles arrondis"/>
            <p:cNvSpPr/>
            <p:nvPr/>
          </p:nvSpPr>
          <p:spPr>
            <a:xfrm>
              <a:off x="937947" y="284899"/>
              <a:ext cx="623918" cy="58602"/>
            </a:xfrm>
            <a:prstGeom prst="roundRect">
              <a:avLst>
                <a:gd name="adj" fmla="val 50000"/>
              </a:avLst>
            </a:prstGeom>
            <a:gradFill flip="none" rotWithShape="1">
              <a:gsLst>
                <a:gs pos="0">
                  <a:srgbClr val="3C393D"/>
                </a:gs>
                <a:gs pos="100000">
                  <a:srgbClr val="1B1B1B"/>
                </a:gs>
              </a:gsLst>
              <a:lin ang="16200000" scaled="0"/>
            </a:gradFill>
            <a:ln w="6350" cap="flat">
              <a:solidFill>
                <a:schemeClr val="accent2">
                  <a:lumOff val="21764"/>
                </a:schemeClr>
              </a:solidFill>
              <a:prstDash val="solid"/>
              <a:miter lim="400000"/>
            </a:ln>
            <a:effectLst/>
          </p:spPr>
          <p:txBody>
            <a:bodyPr wrap="square" lIns="0" tIns="0" rIns="0" bIns="0" numCol="1" anchor="t">
              <a:noAutofit/>
            </a:bodyPr>
            <a:lstStyle/>
            <a:p>
              <a:pPr algn="l">
                <a:defRPr>
                  <a:solidFill>
                    <a:srgbClr val="000000"/>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Google Shape;70;p3"/>
          <p:cNvSpPr txBox="1"/>
          <p:nvPr>
            <p:ph type="title"/>
          </p:nvPr>
        </p:nvSpPr>
        <p:spPr>
          <a:xfrm>
            <a:off x="490249" y="186566"/>
            <a:ext cx="8163502" cy="571501"/>
          </a:xfrm>
          <a:prstGeom prst="rect">
            <a:avLst/>
          </a:prstGeom>
        </p:spPr>
        <p:txBody>
          <a:bodyPr/>
          <a:lstStyle>
            <a:lvl1pPr defTabSz="868680">
              <a:defRPr sz="2660"/>
            </a:lvl1pPr>
          </a:lstStyle>
          <a:p>
            <a:pPr/>
            <a:r>
              <a:t>gouvernance</a:t>
            </a:r>
          </a:p>
        </p:txBody>
      </p:sp>
      <p:sp>
        <p:nvSpPr>
          <p:cNvPr id="223" name="Google Shape;70;p3"/>
          <p:cNvSpPr txBox="1"/>
          <p:nvPr/>
        </p:nvSpPr>
        <p:spPr>
          <a:xfrm>
            <a:off x="490249" y="1013733"/>
            <a:ext cx="8163502" cy="571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868680">
              <a:lnSpc>
                <a:spcPct val="90000"/>
              </a:lnSpc>
              <a:defRPr sz="2660">
                <a:solidFill>
                  <a:srgbClr val="076356"/>
                </a:solidFill>
                <a:latin typeface="Georgia"/>
                <a:ea typeface="Georgia"/>
                <a:cs typeface="Georgia"/>
                <a:sym typeface="Georgia"/>
              </a:defRPr>
            </a:lvl1pPr>
          </a:lstStyle>
          <a:p>
            <a:pPr/>
            <a:r>
              <a:t>logiciel libre</a:t>
            </a:r>
          </a:p>
        </p:txBody>
      </p:sp>
      <p:sp>
        <p:nvSpPr>
          <p:cNvPr id="224" name="Google Shape;70;p3"/>
          <p:cNvSpPr txBox="1"/>
          <p:nvPr/>
        </p:nvSpPr>
        <p:spPr>
          <a:xfrm>
            <a:off x="490249" y="1801609"/>
            <a:ext cx="8163502" cy="571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868680">
              <a:lnSpc>
                <a:spcPct val="90000"/>
              </a:lnSpc>
              <a:defRPr sz="2660">
                <a:solidFill>
                  <a:srgbClr val="076356"/>
                </a:solidFill>
                <a:latin typeface="Georgia"/>
                <a:ea typeface="Georgia"/>
                <a:cs typeface="Georgia"/>
                <a:sym typeface="Georgia"/>
              </a:defRPr>
            </a:lvl1pPr>
          </a:lstStyle>
          <a:p>
            <a:pPr/>
            <a:r>
              <a:t>par une coopérative</a:t>
            </a:r>
          </a:p>
        </p:txBody>
      </p:sp>
      <p:sp>
        <p:nvSpPr>
          <p:cNvPr id="225" name="Google Shape;70;p3"/>
          <p:cNvSpPr txBox="1"/>
          <p:nvPr/>
        </p:nvSpPr>
        <p:spPr>
          <a:xfrm>
            <a:off x="490249" y="2589485"/>
            <a:ext cx="8163502" cy="571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868680">
              <a:lnSpc>
                <a:spcPct val="90000"/>
              </a:lnSpc>
              <a:defRPr sz="2660">
                <a:solidFill>
                  <a:srgbClr val="076356"/>
                </a:solidFill>
                <a:latin typeface="Georgia"/>
                <a:ea typeface="Georgia"/>
                <a:cs typeface="Georgia"/>
                <a:sym typeface="Georgia"/>
              </a:defRPr>
            </a:lvl1pPr>
          </a:lstStyle>
          <a:p>
            <a:pPr/>
            <a:r>
              <a:t>développements spécifiques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P build="whole" bldLvl="1" animBg="1" rev="0" advAuto="0" spid="224" grpId="2"/>
      <p:bldP build="whole" bldLvl="1" animBg="1" rev="0" advAuto="0" spid="225"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Google Shape;71;p3"/>
          <p:cNvSpPr txBox="1"/>
          <p:nvPr>
            <p:ph type="body" sz="quarter" idx="1"/>
          </p:nvPr>
        </p:nvSpPr>
        <p:spPr>
          <a:xfrm>
            <a:off x="628650" y="411528"/>
            <a:ext cx="7886700" cy="610649"/>
          </a:xfrm>
          <a:prstGeom prst="rect">
            <a:avLst/>
          </a:prstGeom>
        </p:spPr>
        <p:txBody>
          <a:bodyPr/>
          <a:lstStyle/>
          <a:p>
            <a:pPr/>
            <a:r>
              <a:t>merci !</a:t>
            </a:r>
          </a:p>
        </p:txBody>
      </p:sp>
      <p:sp>
        <p:nvSpPr>
          <p:cNvPr id="230" name="☝️ pour tester"/>
          <p:cNvSpPr txBox="1"/>
          <p:nvPr/>
        </p:nvSpPr>
        <p:spPr>
          <a:xfrm>
            <a:off x="2705261" y="1677141"/>
            <a:ext cx="1658746" cy="381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lnSpc>
                <a:spcPct val="90000"/>
              </a:lnSpc>
              <a:defRPr sz="2100">
                <a:solidFill>
                  <a:srgbClr val="076356"/>
                </a:solidFill>
                <a:latin typeface="Georgia"/>
                <a:ea typeface="Georgia"/>
                <a:cs typeface="Georgia"/>
                <a:sym typeface="Georgia"/>
              </a:defRPr>
            </a:lvl1pPr>
          </a:lstStyle>
          <a:p>
            <a:pPr/>
            <a:r>
              <a:t>☝️ pour tester</a:t>
            </a:r>
          </a:p>
        </p:txBody>
      </p:sp>
      <p:sp>
        <p:nvSpPr>
          <p:cNvPr id="231" name="cocarto.com/s/geodatadays"/>
          <p:cNvSpPr txBox="1"/>
          <p:nvPr/>
        </p:nvSpPr>
        <p:spPr>
          <a:xfrm>
            <a:off x="2705261" y="1251349"/>
            <a:ext cx="3733478"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a:r>
              <a:t>cocarto.com/s/geodatadays</a:t>
            </a:r>
          </a:p>
        </p:txBody>
      </p:sp>
      <p:sp>
        <p:nvSpPr>
          <p:cNvPr id="232" name="☝️ pour suivre"/>
          <p:cNvSpPr txBox="1"/>
          <p:nvPr/>
        </p:nvSpPr>
        <p:spPr>
          <a:xfrm>
            <a:off x="2705261" y="2996053"/>
            <a:ext cx="1709664" cy="381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lnSpc>
                <a:spcPct val="90000"/>
              </a:lnSpc>
              <a:defRPr sz="2100">
                <a:solidFill>
                  <a:srgbClr val="076356"/>
                </a:solidFill>
                <a:latin typeface="Georgia"/>
                <a:ea typeface="Georgia"/>
                <a:cs typeface="Georgia"/>
                <a:sym typeface="Georgia"/>
              </a:defRPr>
            </a:lvl1pPr>
          </a:lstStyle>
          <a:p>
            <a:pPr/>
            <a:r>
              <a:t>☝️ pour suivre</a:t>
            </a:r>
          </a:p>
        </p:txBody>
      </p:sp>
      <p:sp>
        <p:nvSpPr>
          <p:cNvPr id="233" name="cocarto.com/s/infolettre"/>
          <p:cNvSpPr txBox="1"/>
          <p:nvPr/>
        </p:nvSpPr>
        <p:spPr>
          <a:xfrm>
            <a:off x="2705261" y="2593550"/>
            <a:ext cx="3244355"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100"/>
            </a:lvl1pPr>
          </a:lstStyle>
          <a:p>
            <a:pPr/>
            <a:r>
              <a:t>cocarto.com/s/infolettre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Modifier : 2 clics"/>
          <p:cNvSpPr txBox="1"/>
          <p:nvPr>
            <p:ph type="title"/>
          </p:nvPr>
        </p:nvSpPr>
        <p:spPr>
          <a:prstGeom prst="rect">
            <a:avLst/>
          </a:prstGeom>
        </p:spPr>
        <p:txBody>
          <a:bodyPr/>
          <a:lstStyle/>
          <a:p>
            <a:pPr defTabSz="877823">
              <a:defRPr sz="2688"/>
            </a:pPr>
          </a:p>
        </p:txBody>
      </p:sp>
      <p:sp>
        <p:nvSpPr>
          <p:cNvPr id="236" name="Google Shape;99;p4"/>
          <p:cNvSpPr txBox="1"/>
          <p:nvPr/>
        </p:nvSpPr>
        <p:spPr>
          <a:xfrm>
            <a:off x="1857599" y="787623"/>
            <a:ext cx="5428802" cy="2265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3400">
                <a:solidFill>
                  <a:srgbClr val="C7D419"/>
                </a:solidFill>
                <a:latin typeface="+mn-lt"/>
                <a:ea typeface="+mn-ea"/>
                <a:cs typeface="+mn-cs"/>
                <a:sym typeface="Helvetica"/>
              </a:defRPr>
            </a:pPr>
            <a:r>
              <a:t>En savoir plus : </a:t>
            </a:r>
          </a:p>
          <a:p>
            <a:pPr>
              <a:defRPr b="1" sz="3400" u="sng">
                <a:solidFill>
                  <a:srgbClr val="3E6A9F"/>
                </a:solidFill>
                <a:latin typeface="+mn-lt"/>
                <a:ea typeface="+mn-ea"/>
                <a:cs typeface="+mn-cs"/>
                <a:sym typeface="Helvetica"/>
              </a:defRPr>
            </a:pPr>
            <a:r>
              <a:rPr>
                <a:solidFill>
                  <a:schemeClr val="accent5"/>
                </a:solidFill>
                <a:uFill>
                  <a:solidFill>
                    <a:schemeClr val="accent5"/>
                  </a:solidFill>
                </a:uFill>
                <a:hlinkClick r:id="rId2" invalidUrl="" action="" tgtFrame="" tooltip="" history="1" highlightClick="0" endSnd="0"/>
              </a:rPr>
              <a:t>www.geodatadays.fr</a:t>
            </a:r>
          </a:p>
          <a:p>
            <a:pPr>
              <a:defRPr b="1" sz="3400" u="sng">
                <a:solidFill>
                  <a:srgbClr val="3E6A9F"/>
                </a:solidFill>
                <a:latin typeface="+mn-lt"/>
                <a:ea typeface="+mn-ea"/>
                <a:cs typeface="+mn-cs"/>
                <a:sym typeface="Helvetica"/>
              </a:defRPr>
            </a:pPr>
            <a:r>
              <a:rPr>
                <a:solidFill>
                  <a:schemeClr val="accent5"/>
                </a:solidFill>
                <a:uFill>
                  <a:solidFill>
                    <a:schemeClr val="accent5"/>
                  </a:solidFill>
                </a:uFill>
                <a:hlinkClick r:id="rId3" invalidUrl="" action="" tgtFrame="" tooltip="" history="1" highlightClick="0" endSnd="0"/>
              </a:rPr>
              <a:t>contact@geodatadays.fr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Google Shape;64;p2"/>
          <p:cNvSpPr txBox="1"/>
          <p:nvPr>
            <p:ph type="title"/>
          </p:nvPr>
        </p:nvSpPr>
        <p:spPr>
          <a:xfrm>
            <a:off x="311149" y="2074665"/>
            <a:ext cx="4111501" cy="994201"/>
          </a:xfrm>
          <a:prstGeom prst="rect">
            <a:avLst/>
          </a:prstGeom>
        </p:spPr>
        <p:txBody>
          <a:bodyPr/>
          <a:lstStyle>
            <a:lvl1pPr algn="l" defTabSz="768095">
              <a:lnSpc>
                <a:spcPct val="100000"/>
              </a:lnSpc>
              <a:defRPr sz="2351">
                <a:solidFill>
                  <a:srgbClr val="C8D41A"/>
                </a:solidFill>
                <a:latin typeface="Arial"/>
                <a:ea typeface="Arial"/>
                <a:cs typeface="Arial"/>
                <a:sym typeface="Arial"/>
              </a:defRPr>
            </a:lvl1pPr>
          </a:lstStyle>
          <a:p>
            <a:pPr/>
            <a:r>
              <a:t>Cocarto : un outil facile de saisie de données structurées</a:t>
            </a:r>
          </a:p>
        </p:txBody>
      </p:sp>
      <p:sp>
        <p:nvSpPr>
          <p:cNvPr id="113" name="Google Shape;65;p2"/>
          <p:cNvSpPr txBox="1"/>
          <p:nvPr/>
        </p:nvSpPr>
        <p:spPr>
          <a:xfrm>
            <a:off x="1065882" y="3547871"/>
            <a:ext cx="2710251" cy="955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r>
              <a:t>Tristram Gräbener</a:t>
            </a:r>
          </a:p>
          <a:p>
            <a:pPr/>
            <a:r>
              <a:t>Nicolas Bouilleaud</a:t>
            </a:r>
          </a:p>
          <a:p>
            <a:pPr/>
            <a:r>
              <a:t>–</a:t>
            </a:r>
          </a:p>
          <a:p>
            <a:pPr/>
            <a:r>
              <a:t>Codeur·euse·s en Liberté</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Couleur.svg" descr="Couleur.svg"/>
          <p:cNvPicPr>
            <a:picLocks noChangeAspect="1"/>
          </p:cNvPicPr>
          <p:nvPr/>
        </p:nvPicPr>
        <p:blipFill>
          <a:blip r:embed="rId3">
            <a:extLst/>
          </a:blip>
          <a:stretch>
            <a:fillRect/>
          </a:stretch>
        </p:blipFill>
        <p:spPr>
          <a:xfrm>
            <a:off x="1805171" y="1634454"/>
            <a:ext cx="4450164" cy="1359496"/>
          </a:xfrm>
          <a:prstGeom prst="rect">
            <a:avLst/>
          </a:prstGeom>
          <a:ln w="12700">
            <a:miter lim="400000"/>
          </a:ln>
        </p:spPr>
      </p:pic>
      <p:sp>
        <p:nvSpPr>
          <p:cNvPr id="116" name="de données"/>
          <p:cNvSpPr txBox="1"/>
          <p:nvPr/>
        </p:nvSpPr>
        <p:spPr>
          <a:xfrm>
            <a:off x="2285730" y="3131763"/>
            <a:ext cx="1090620"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700">
                <a:latin typeface="Georgia"/>
                <a:ea typeface="Georgia"/>
                <a:cs typeface="Georgia"/>
                <a:sym typeface="Georgia"/>
              </a:defRPr>
            </a:lvl1pPr>
          </a:lstStyle>
          <a:p>
            <a:pPr/>
            <a:r>
              <a:t>de données</a:t>
            </a:r>
          </a:p>
        </p:txBody>
      </p:sp>
      <p:sp>
        <p:nvSpPr>
          <p:cNvPr id="117" name="structurées"/>
          <p:cNvSpPr txBox="1"/>
          <p:nvPr/>
        </p:nvSpPr>
        <p:spPr>
          <a:xfrm>
            <a:off x="3418771" y="3131763"/>
            <a:ext cx="1080394"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700">
                <a:latin typeface="Georgia"/>
                <a:ea typeface="Georgia"/>
                <a:cs typeface="Georgia"/>
                <a:sym typeface="Georgia"/>
              </a:defRPr>
            </a:lvl1pPr>
          </a:lstStyle>
          <a:p>
            <a:pPr/>
            <a:r>
              <a:t>structurées</a:t>
            </a:r>
          </a:p>
        </p:txBody>
      </p:sp>
      <p:sp>
        <p:nvSpPr>
          <p:cNvPr id="118" name="et géospatialisées"/>
          <p:cNvSpPr txBox="1"/>
          <p:nvPr/>
        </p:nvSpPr>
        <p:spPr>
          <a:xfrm>
            <a:off x="4535918" y="3131763"/>
            <a:ext cx="1666740"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700">
                <a:latin typeface="Georgia"/>
                <a:ea typeface="Georgia"/>
                <a:cs typeface="Georgia"/>
                <a:sym typeface="Georgia"/>
              </a:defRPr>
            </a:lvl1pPr>
          </a:lstStyle>
          <a:p>
            <a:pPr/>
            <a:r>
              <a:t>et géospatialisées</a:t>
            </a:r>
          </a:p>
        </p:txBody>
      </p:sp>
      <p:sp>
        <p:nvSpPr>
          <p:cNvPr id="119" name="collaborative"/>
          <p:cNvSpPr txBox="1"/>
          <p:nvPr/>
        </p:nvSpPr>
        <p:spPr>
          <a:xfrm>
            <a:off x="3923933" y="2866775"/>
            <a:ext cx="1243373"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700">
                <a:latin typeface="Georgia"/>
                <a:ea typeface="Georgia"/>
                <a:cs typeface="Georgia"/>
                <a:sym typeface="Georgia"/>
              </a:defRPr>
            </a:lvl1pPr>
          </a:lstStyle>
          <a:p>
            <a:pPr/>
            <a:r>
              <a:t>collaborative</a:t>
            </a:r>
          </a:p>
        </p:txBody>
      </p:sp>
      <p:sp>
        <p:nvSpPr>
          <p:cNvPr id="120" name="de saisie"/>
          <p:cNvSpPr txBox="1"/>
          <p:nvPr/>
        </p:nvSpPr>
        <p:spPr>
          <a:xfrm>
            <a:off x="3067805" y="2866775"/>
            <a:ext cx="819375"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700">
                <a:latin typeface="Georgia"/>
                <a:ea typeface="Georgia"/>
                <a:cs typeface="Georgia"/>
                <a:sym typeface="Georgia"/>
              </a:defRPr>
            </a:lvl1pPr>
          </a:lstStyle>
          <a:p>
            <a:pPr/>
            <a:r>
              <a:t>de saisie</a:t>
            </a:r>
          </a:p>
        </p:txBody>
      </p:sp>
      <p:sp>
        <p:nvSpPr>
          <p:cNvPr id="121" name="un outil"/>
          <p:cNvSpPr txBox="1"/>
          <p:nvPr/>
        </p:nvSpPr>
        <p:spPr>
          <a:xfrm>
            <a:off x="2274403" y="2866775"/>
            <a:ext cx="756649"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700">
                <a:latin typeface="Georgia"/>
                <a:ea typeface="Georgia"/>
                <a:cs typeface="Georgia"/>
                <a:sym typeface="Georgia"/>
              </a:defRPr>
            </a:lvl1pPr>
          </a:lstStyle>
          <a:p>
            <a:pPr/>
            <a:r>
              <a:t>un outil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 grpId="1"/>
      <p:bldP build="whole" bldLvl="1" animBg="1" rev="0" advAuto="0" spid="120" grpId="2"/>
      <p:bldP build="whole" bldLvl="1" animBg="1" rev="0" advAuto="0" spid="116" grpId="4"/>
      <p:bldP build="whole" bldLvl="1" animBg="1" rev="0" advAuto="0" spid="117" grpId="5"/>
      <p:bldP build="whole" bldLvl="1" animBg="1" rev="0" advAuto="0" spid="118" grpId="6"/>
      <p:bldP build="whole" bldLvl="1" animBg="1" rev="0" advAuto="0" spid="119"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7" name="Capture d’écran 2023-09-06 à 09.21.46.png"/>
          <p:cNvGrpSpPr/>
          <p:nvPr/>
        </p:nvGrpSpPr>
        <p:grpSpPr>
          <a:xfrm>
            <a:off x="1310036" y="513972"/>
            <a:ext cx="6523928" cy="4115556"/>
            <a:chOff x="0" y="0"/>
            <a:chExt cx="6523927" cy="4115554"/>
          </a:xfrm>
        </p:grpSpPr>
        <p:pic>
          <p:nvPicPr>
            <p:cNvPr id="126" name="Capture d’écran 2023-09-06 à 09.21.46.png" descr="Capture d’écran 2023-09-06 à 09.21.46.png"/>
            <p:cNvPicPr>
              <a:picLocks noChangeAspect="1"/>
            </p:cNvPicPr>
            <p:nvPr/>
          </p:nvPicPr>
          <p:blipFill>
            <a:blip r:embed="rId3">
              <a:extLst/>
            </a:blip>
            <a:stretch>
              <a:fillRect/>
            </a:stretch>
          </p:blipFill>
          <p:spPr>
            <a:xfrm>
              <a:off x="50800" y="50800"/>
              <a:ext cx="6422327" cy="4013955"/>
            </a:xfrm>
            <a:prstGeom prst="rect">
              <a:avLst/>
            </a:prstGeom>
            <a:ln>
              <a:noFill/>
            </a:ln>
            <a:effectLst/>
          </p:spPr>
        </p:pic>
        <p:pic>
          <p:nvPicPr>
            <p:cNvPr id="125" name="Capture d’écran 2023-09-06 à 09.21.46.png" descr="Capture d’écran 2023-09-06 à 09.21.46.png"/>
            <p:cNvPicPr>
              <a:picLocks noChangeAspect="0"/>
            </p:cNvPicPr>
            <p:nvPr/>
          </p:nvPicPr>
          <p:blipFill>
            <a:blip r:embed="rId4">
              <a:extLst/>
            </a:blip>
            <a:stretch>
              <a:fillRect/>
            </a:stretch>
          </p:blipFill>
          <p:spPr>
            <a:xfrm>
              <a:off x="-1" y="0"/>
              <a:ext cx="6523929" cy="4115555"/>
            </a:xfrm>
            <a:prstGeom prst="rect">
              <a:avLst/>
            </a:prstGeom>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Google Shape;81;g252a159a8fd_0_0"/>
          <p:cNvSpPr txBox="1"/>
          <p:nvPr>
            <p:ph type="title"/>
          </p:nvPr>
        </p:nvSpPr>
        <p:spPr>
          <a:prstGeom prst="rect">
            <a:avLst/>
          </a:prstGeom>
        </p:spPr>
        <p:txBody>
          <a:bodyPr/>
          <a:lstStyle/>
          <a:p>
            <a:pPr/>
            <a:r>
              <a:t>« facile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Google Shape;81;g252a159a8fd_0_0"/>
          <p:cNvSpPr txBox="1"/>
          <p:nvPr>
            <p:ph type="title"/>
          </p:nvPr>
        </p:nvSpPr>
        <p:spPr>
          <a:prstGeom prst="rect">
            <a:avLst/>
          </a:prstGeom>
        </p:spPr>
        <p:txBody>
          <a:bodyPr/>
          <a:lstStyle/>
          <a:p>
            <a:pPr/>
            <a:r>
              <a:t> données « non publiques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Google Shape;71;p3"/>
          <p:cNvSpPr txBox="1"/>
          <p:nvPr>
            <p:ph type="body" sz="quarter" idx="1"/>
          </p:nvPr>
        </p:nvSpPr>
        <p:spPr>
          <a:prstGeom prst="rect">
            <a:avLst/>
          </a:prstGeom>
        </p:spPr>
        <p:txBody>
          <a:bodyPr lIns="91424" tIns="91424" rIns="91424" bIns="91424"/>
          <a:lstStyle/>
          <a:p>
            <a:pPr/>
            <a:r>
              <a:t>multi-utilisateurs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5" name="Rectangle"/>
          <p:cNvGrpSpPr/>
          <p:nvPr/>
        </p:nvGrpSpPr>
        <p:grpSpPr>
          <a:xfrm>
            <a:off x="820432" y="962030"/>
            <a:ext cx="7528536" cy="3707503"/>
            <a:chOff x="0" y="0"/>
            <a:chExt cx="7528535" cy="3707501"/>
          </a:xfrm>
        </p:grpSpPr>
        <p:sp>
          <p:nvSpPr>
            <p:cNvPr id="144" name="Rectangle"/>
            <p:cNvSpPr/>
            <p:nvPr/>
          </p:nvSpPr>
          <p:spPr>
            <a:xfrm>
              <a:off x="50800" y="50800"/>
              <a:ext cx="7426936" cy="3605902"/>
            </a:xfrm>
            <a:prstGeom prst="rect">
              <a:avLst/>
            </a:prstGeom>
            <a:solidFill>
              <a:srgbClr val="FFFFFF"/>
            </a:solidFill>
            <a:ln>
              <a:noFill/>
            </a:ln>
            <a:effectLst/>
          </p:spPr>
          <p:txBody>
            <a:bodyPr wrap="square" lIns="0" tIns="0" rIns="0" bIns="0" numCol="1" anchor="t">
              <a:noAutofit/>
            </a:bodyPr>
            <a:lstStyle/>
            <a:p>
              <a:pPr algn="l">
                <a:defRPr>
                  <a:solidFill>
                    <a:srgbClr val="000000"/>
                  </a:solidFill>
                  <a:latin typeface="Arial"/>
                  <a:ea typeface="Arial"/>
                  <a:cs typeface="Arial"/>
                  <a:sym typeface="Arial"/>
                </a:defRPr>
              </a:pPr>
            </a:p>
          </p:txBody>
        </p:sp>
        <p:pic>
          <p:nvPicPr>
            <p:cNvPr id="143" name="Rectangle Rectangle" descr="Rectangle Rectangle"/>
            <p:cNvPicPr>
              <a:picLocks noChangeAspect="0"/>
            </p:cNvPicPr>
            <p:nvPr/>
          </p:nvPicPr>
          <p:blipFill>
            <a:blip r:embed="rId3">
              <a:extLst/>
            </a:blip>
            <a:stretch>
              <a:fillRect/>
            </a:stretch>
          </p:blipFill>
          <p:spPr>
            <a:xfrm>
              <a:off x="0" y="0"/>
              <a:ext cx="7528536" cy="3707502"/>
            </a:xfrm>
            <a:prstGeom prst="rect">
              <a:avLst/>
            </a:prstGeom>
            <a:effectLst/>
          </p:spPr>
        </p:pic>
      </p:grpSp>
      <p:sp>
        <p:nvSpPr>
          <p:cNvPr id="146" name="Google Shape;81;g252a159a8fd_0_0"/>
          <p:cNvSpPr txBox="1"/>
          <p:nvPr>
            <p:ph type="title"/>
          </p:nvPr>
        </p:nvSpPr>
        <p:spPr>
          <a:xfrm>
            <a:off x="311699" y="190500"/>
            <a:ext cx="8520602" cy="572701"/>
          </a:xfrm>
          <a:prstGeom prst="rect">
            <a:avLst/>
          </a:prstGeom>
        </p:spPr>
        <p:txBody>
          <a:bodyPr/>
          <a:lstStyle>
            <a:lvl1pPr defTabSz="868680">
              <a:defRPr sz="2660"/>
            </a:lvl1pPr>
          </a:lstStyle>
          <a:p>
            <a:pPr/>
            <a:r>
              <a:t>temps réel</a:t>
            </a:r>
          </a:p>
        </p:txBody>
      </p:sp>
      <p:pic>
        <p:nvPicPr>
          <p:cNvPr id="147" name="Screencast from 2023-09-06 10-11-40.mp4" descr="Screencast from 2023-09-06 10-11-40.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870202" y="1015446"/>
            <a:ext cx="7428996" cy="36006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4568" fill="hold"/>
                                        <p:tgtEl>
                                          <p:spTgt spid="14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7"/>
                </p:tgtEl>
              </p:cMediaNode>
            </p:video>
            <p:seq concurrent="1" prevAc="none" nextAc="seek">
              <p:cTn id="8" evtFilter="cancelBubble" nodeType="interactiveSeq" restart="whenNotActive" fill="hold">
                <p:stCondLst>
                  <p:cond delay="0" evt="onClick">
                    <p:tgtEl>
                      <p:spTgt spid="14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47"/>
                                        </p:tgtEl>
                                      </p:cBhvr>
                                    </p:cmd>
                                  </p:childTnLst>
                                </p:cTn>
                              </p:par>
                            </p:childTnLst>
                          </p:cTn>
                        </p:par>
                      </p:childTnLst>
                    </p:cTn>
                  </p:par>
                </p:childTnLst>
              </p:cTn>
              <p:nextCondLst>
                <p:cond delay="0" evt="onClick">
                  <p:tgtEl>
                    <p:spTgt spid="14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Google Shape;81;g252a159a8fd_0_0"/>
          <p:cNvSpPr txBox="1"/>
          <p:nvPr>
            <p:ph type="title"/>
          </p:nvPr>
        </p:nvSpPr>
        <p:spPr>
          <a:xfrm>
            <a:off x="311699" y="186232"/>
            <a:ext cx="8520602" cy="572701"/>
          </a:xfrm>
          <a:prstGeom prst="rect">
            <a:avLst/>
          </a:prstGeom>
        </p:spPr>
        <p:txBody>
          <a:bodyPr/>
          <a:lstStyle>
            <a:lvl1pPr defTabSz="868680">
              <a:defRPr sz="2660"/>
            </a:lvl1pPr>
          </a:lstStyle>
          <a:p>
            <a:pPr/>
            <a:r>
              <a:t>partage et permissions</a:t>
            </a:r>
          </a:p>
        </p:txBody>
      </p:sp>
      <p:grpSp>
        <p:nvGrpSpPr>
          <p:cNvPr id="154" name="Capture d’écran 2023-09-04 à 11.09.10.png"/>
          <p:cNvGrpSpPr/>
          <p:nvPr/>
        </p:nvGrpSpPr>
        <p:grpSpPr>
          <a:xfrm>
            <a:off x="1016000" y="1004170"/>
            <a:ext cx="7112000" cy="4483101"/>
            <a:chOff x="0" y="0"/>
            <a:chExt cx="7112000" cy="4483100"/>
          </a:xfrm>
        </p:grpSpPr>
        <p:pic>
          <p:nvPicPr>
            <p:cNvPr id="153" name="Capture d’écran 2023-09-04 à 11.09.10.png" descr="Capture d’écran 2023-09-04 à 11.09.10.png"/>
            <p:cNvPicPr>
              <a:picLocks noChangeAspect="1"/>
            </p:cNvPicPr>
            <p:nvPr/>
          </p:nvPicPr>
          <p:blipFill>
            <a:blip r:embed="rId3">
              <a:extLst/>
            </a:blip>
            <a:stretch>
              <a:fillRect/>
            </a:stretch>
          </p:blipFill>
          <p:spPr>
            <a:xfrm>
              <a:off x="50800" y="50800"/>
              <a:ext cx="7010400" cy="4381500"/>
            </a:xfrm>
            <a:prstGeom prst="rect">
              <a:avLst/>
            </a:prstGeom>
            <a:ln>
              <a:noFill/>
            </a:ln>
            <a:effectLst/>
          </p:spPr>
        </p:pic>
        <p:pic>
          <p:nvPicPr>
            <p:cNvPr id="152" name="Capture d’écran 2023-09-04 à 11.09.10.png" descr="Capture d’écran 2023-09-04 à 11.09.10.png"/>
            <p:cNvPicPr>
              <a:picLocks noChangeAspect="0"/>
            </p:cNvPicPr>
            <p:nvPr/>
          </p:nvPicPr>
          <p:blipFill>
            <a:blip r:embed="rId4">
              <a:extLst/>
            </a:blip>
            <a:stretch>
              <a:fillRect/>
            </a:stretch>
          </p:blipFill>
          <p:spPr>
            <a:xfrm>
              <a:off x="0" y="0"/>
              <a:ext cx="7112000" cy="4483100"/>
            </a:xfrm>
            <a:prstGeom prst="rect">
              <a:avLst/>
            </a:prstGeom>
            <a:effectLst/>
          </p:spPr>
        </p:pic>
      </p:grpSp>
      <p:grpSp>
        <p:nvGrpSpPr>
          <p:cNvPr id="157" name="Capture d’écran 2023-09-04 à 11.09.59.png"/>
          <p:cNvGrpSpPr/>
          <p:nvPr/>
        </p:nvGrpSpPr>
        <p:grpSpPr>
          <a:xfrm>
            <a:off x="1016000" y="1004170"/>
            <a:ext cx="7112000" cy="4483101"/>
            <a:chOff x="0" y="0"/>
            <a:chExt cx="7112000" cy="4483100"/>
          </a:xfrm>
        </p:grpSpPr>
        <p:pic>
          <p:nvPicPr>
            <p:cNvPr id="156" name="Capture d’écran 2023-09-04 à 11.09.59.png" descr="Capture d’écran 2023-09-04 à 11.09.59.png"/>
            <p:cNvPicPr>
              <a:picLocks noChangeAspect="1"/>
            </p:cNvPicPr>
            <p:nvPr/>
          </p:nvPicPr>
          <p:blipFill>
            <a:blip r:embed="rId5">
              <a:extLst/>
            </a:blip>
            <a:stretch>
              <a:fillRect/>
            </a:stretch>
          </p:blipFill>
          <p:spPr>
            <a:xfrm>
              <a:off x="50800" y="50800"/>
              <a:ext cx="7010400" cy="4381500"/>
            </a:xfrm>
            <a:prstGeom prst="rect">
              <a:avLst/>
            </a:prstGeom>
            <a:ln>
              <a:noFill/>
            </a:ln>
            <a:effectLst/>
          </p:spPr>
        </p:pic>
        <p:pic>
          <p:nvPicPr>
            <p:cNvPr id="155" name="Capture d’écran 2023-09-04 à 11.09.59.png" descr="Capture d’écran 2023-09-04 à 11.09.59.png"/>
            <p:cNvPicPr>
              <a:picLocks noChangeAspect="0"/>
            </p:cNvPicPr>
            <p:nvPr/>
          </p:nvPicPr>
          <p:blipFill>
            <a:blip r:embed="rId4">
              <a:extLst/>
            </a:blip>
            <a:stretch>
              <a:fillRect/>
            </a:stretch>
          </p:blipFill>
          <p:spPr>
            <a:xfrm>
              <a:off x="0" y="0"/>
              <a:ext cx="7112000" cy="448310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theme/theme1.xml><?xml version="1.0" encoding="utf-8"?>
<a:theme xmlns:a="http://schemas.openxmlformats.org/drawingml/2006/main" xmlns:r="http://schemas.openxmlformats.org/officeDocument/2006/relationships" name="Simple Light">
  <a:themeElements>
    <a:clrScheme name="Simple Light">
      <a:dk1>
        <a:srgbClr val="535353"/>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35353"/>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